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Inter Bold" charset="1" panose="020B0802030000000004"/>
      <p:regular r:id="rId20"/>
    </p:embeddedFont>
    <p:embeddedFont>
      <p:font typeface="Open Sans Semi-Bold" charset="1" panose="00000000000000000000"/>
      <p:regular r:id="rId21"/>
    </p:embeddedFont>
    <p:embeddedFont>
      <p:font typeface="Open Sans Bold" charset="1" panose="00000000000000000000"/>
      <p:regular r:id="rId22"/>
    </p:embeddedFont>
    <p:embeddedFont>
      <p:font typeface="Open Sans Medium" charset="1" panose="00000000000000000000"/>
      <p:regular r:id="rId23"/>
    </p:embeddedFont>
    <p:embeddedFont>
      <p:font typeface="Inter Medium" charset="1" panose="02000503000000020004"/>
      <p:regular r:id="rId24"/>
    </p:embeddedFont>
    <p:embeddedFont>
      <p:font typeface="Open San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google.com/url?sa=t&amp;rct=j&amp;q=&amp;esrc=s&amp;source=web&amp;cd=&amp;cad=rja&amp;uact=8&amp;ved=2ahUKEwj3xu2Kzv2NAxWNT6QEHfREAckQFnoECBwQAQ&amp;url=https%3A%2F%2Fopencv.org%2F&amp;usg=AOvVaw0nLWFztJIlbNMAYoheT9Qm&amp;opi=89978449" TargetMode="External" Type="http://schemas.openxmlformats.org/officeDocument/2006/relationships/hyperlink"/><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https://www.google.com/url?sa=t&amp;rct=j&amp;q=&amp;esrc=s&amp;source=web&amp;cd=&amp;cad=rja&amp;uact=8&amp;ved=2ahUKEwjF0MqHzP2NAxUbaqQEHTqlA1kQFnoECAoQAQ&amp;url=https%3A%2F%2Fscikit-learn.org%2F&amp;usg=AOvVaw3pidYsGhglQXGDh_4GMetL&amp;opi=89978449" TargetMode="External" Type="http://schemas.openxmlformats.org/officeDocument/2006/relationships/hyperlink"/><Relationship Id="rId8" Target="https://www.google.com/url?sa=t&amp;rct=j&amp;q=&amp;esrc=s&amp;source=web&amp;cd=&amp;cad=rja&amp;uact=8&amp;ved=2ahUKEwiYi5KLzf2NAxVvNfsDHQ1gAp4QFnoECBgQAQ&amp;url=https%3A%2F%2Fwww.tensorflow.org%2Fapi_docs%2Fpython%2Ftf%2Fkeras%2Flayers%2FLSTM&amp;usg=AOvVaw3D6L4vXzjjeHZZF_wdCimC&amp;opi=89978449" TargetMode="External" Type="http://schemas.openxmlformats.org/officeDocument/2006/relationships/hyperlink"/><Relationship Id="rId9" Target="https://www.google.com/url?sa=t&amp;rct=j&amp;q=&amp;esrc=s&amp;source=web&amp;cd=&amp;cad=rja&amp;uact=8&amp;ved=2ahUKEwjb1aXMzf2NAxVUTaQEHd3oLO4QFnoECAoQAQ&amp;url=https%3A%2F%2Fmediapipe.readthedocs.io%2F&amp;usg=AOvVaw0X4nfZ9OeffxJQau-eQxxA&amp;opi=89978449"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0411" y="6838367"/>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1074658" y="8435964"/>
            <a:ext cx="16138684" cy="0"/>
          </a:xfrm>
          <a:prstGeom prst="line">
            <a:avLst/>
          </a:prstGeom>
          <a:ln cap="flat" w="38100">
            <a:solidFill>
              <a:srgbClr val="17726D"/>
            </a:solidFill>
            <a:prstDash val="solid"/>
            <a:headEnd type="none" len="sm" w="sm"/>
            <a:tailEnd type="none" len="sm" w="sm"/>
          </a:ln>
        </p:spPr>
      </p:sp>
      <p:grpSp>
        <p:nvGrpSpPr>
          <p:cNvPr name="Group 6" id="6"/>
          <p:cNvGrpSpPr/>
          <p:nvPr/>
        </p:nvGrpSpPr>
        <p:grpSpPr>
          <a:xfrm rot="0">
            <a:off x="1074658" y="5541623"/>
            <a:ext cx="447675" cy="44767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10056920" y="6390691"/>
            <a:ext cx="447675" cy="44767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12" id="12"/>
          <p:cNvSpPr/>
          <p:nvPr/>
        </p:nvSpPr>
        <p:spPr>
          <a:xfrm flipH="false" flipV="false" rot="0">
            <a:off x="0" y="0"/>
            <a:ext cx="3621099" cy="2956910"/>
          </a:xfrm>
          <a:custGeom>
            <a:avLst/>
            <a:gdLst/>
            <a:ahLst/>
            <a:cxnLst/>
            <a:rect r="r" b="b" t="t" l="l"/>
            <a:pathLst>
              <a:path h="2956910" w="3621099">
                <a:moveTo>
                  <a:pt x="0" y="0"/>
                </a:moveTo>
                <a:lnTo>
                  <a:pt x="3621099" y="0"/>
                </a:lnTo>
                <a:lnTo>
                  <a:pt x="3621099" y="2956910"/>
                </a:lnTo>
                <a:lnTo>
                  <a:pt x="0" y="2956910"/>
                </a:lnTo>
                <a:lnTo>
                  <a:pt x="0" y="0"/>
                </a:lnTo>
                <a:close/>
              </a:path>
            </a:pathLst>
          </a:custGeom>
          <a:blipFill>
            <a:blip r:embed="rId2"/>
            <a:stretch>
              <a:fillRect l="-13429" t="-14843" r="-11363" b="-28991"/>
            </a:stretch>
          </a:blipFill>
        </p:spPr>
      </p:sp>
      <p:sp>
        <p:nvSpPr>
          <p:cNvPr name="Freeform 13" id="13"/>
          <p:cNvSpPr/>
          <p:nvPr/>
        </p:nvSpPr>
        <p:spPr>
          <a:xfrm flipH="false" flipV="false" rot="0">
            <a:off x="15468789" y="0"/>
            <a:ext cx="2819211" cy="2328418"/>
          </a:xfrm>
          <a:custGeom>
            <a:avLst/>
            <a:gdLst/>
            <a:ahLst/>
            <a:cxnLst/>
            <a:rect r="r" b="b" t="t" l="l"/>
            <a:pathLst>
              <a:path h="2328418" w="2819211">
                <a:moveTo>
                  <a:pt x="0" y="0"/>
                </a:moveTo>
                <a:lnTo>
                  <a:pt x="2819211" y="0"/>
                </a:lnTo>
                <a:lnTo>
                  <a:pt x="2819211" y="2328418"/>
                </a:lnTo>
                <a:lnTo>
                  <a:pt x="0" y="2328418"/>
                </a:lnTo>
                <a:lnTo>
                  <a:pt x="0" y="0"/>
                </a:lnTo>
                <a:close/>
              </a:path>
            </a:pathLst>
          </a:custGeom>
          <a:blipFill>
            <a:blip r:embed="rId3"/>
            <a:stretch>
              <a:fillRect l="0" t="0" r="0" b="0"/>
            </a:stretch>
          </a:blipFill>
        </p:spPr>
      </p:sp>
      <p:grpSp>
        <p:nvGrpSpPr>
          <p:cNvPr name="Group 14" id="14"/>
          <p:cNvGrpSpPr/>
          <p:nvPr/>
        </p:nvGrpSpPr>
        <p:grpSpPr>
          <a:xfrm rot="0">
            <a:off x="1028700" y="6143041"/>
            <a:ext cx="447675" cy="44767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17" id="17"/>
          <p:cNvSpPr/>
          <p:nvPr/>
        </p:nvSpPr>
        <p:spPr>
          <a:xfrm flipH="false" flipV="false" rot="0">
            <a:off x="11765512" y="2494029"/>
            <a:ext cx="3055137" cy="3047595"/>
          </a:xfrm>
          <a:custGeom>
            <a:avLst/>
            <a:gdLst/>
            <a:ahLst/>
            <a:cxnLst/>
            <a:rect r="r" b="b" t="t" l="l"/>
            <a:pathLst>
              <a:path h="3047595" w="3055137">
                <a:moveTo>
                  <a:pt x="0" y="0"/>
                </a:moveTo>
                <a:lnTo>
                  <a:pt x="3055137" y="0"/>
                </a:lnTo>
                <a:lnTo>
                  <a:pt x="3055137" y="3047594"/>
                </a:lnTo>
                <a:lnTo>
                  <a:pt x="0" y="3047594"/>
                </a:lnTo>
                <a:lnTo>
                  <a:pt x="0" y="0"/>
                </a:lnTo>
                <a:close/>
              </a:path>
            </a:pathLst>
          </a:custGeom>
          <a:blipFill>
            <a:blip r:embed="rId4">
              <a:alphaModFix amt="64000"/>
            </a:blip>
            <a:stretch>
              <a:fillRect l="0" t="-227" r="0" b="-19"/>
            </a:stretch>
          </a:blipFill>
        </p:spPr>
      </p:sp>
      <p:sp>
        <p:nvSpPr>
          <p:cNvPr name="TextBox 18" id="18"/>
          <p:cNvSpPr txBox="true"/>
          <p:nvPr/>
        </p:nvSpPr>
        <p:spPr>
          <a:xfrm rot="0">
            <a:off x="2086483" y="3680810"/>
            <a:ext cx="8699494" cy="1078442"/>
          </a:xfrm>
          <a:prstGeom prst="rect">
            <a:avLst/>
          </a:prstGeom>
        </p:spPr>
        <p:txBody>
          <a:bodyPr anchor="t" rtlCol="false" tIns="0" lIns="0" bIns="0" rIns="0">
            <a:spAutoFit/>
          </a:bodyPr>
          <a:lstStyle/>
          <a:p>
            <a:pPr algn="l">
              <a:lnSpc>
                <a:spcPts val="8707"/>
              </a:lnSpc>
            </a:pPr>
            <a:r>
              <a:rPr lang="en-US" sz="6219" b="true">
                <a:solidFill>
                  <a:srgbClr val="17726D"/>
                </a:solidFill>
                <a:latin typeface="Inter Bold"/>
                <a:ea typeface="Inter Bold"/>
                <a:cs typeface="Inter Bold"/>
                <a:sym typeface="Inter Bold"/>
              </a:rPr>
              <a:t>LANGUE DE SIGNE</a:t>
            </a:r>
          </a:p>
        </p:txBody>
      </p:sp>
      <p:sp>
        <p:nvSpPr>
          <p:cNvPr name="TextBox 19" id="19"/>
          <p:cNvSpPr txBox="true"/>
          <p:nvPr/>
        </p:nvSpPr>
        <p:spPr>
          <a:xfrm rot="0">
            <a:off x="1690843" y="5496221"/>
            <a:ext cx="8069342" cy="481330"/>
          </a:xfrm>
          <a:prstGeom prst="rect">
            <a:avLst/>
          </a:prstGeom>
        </p:spPr>
        <p:txBody>
          <a:bodyPr anchor="t" rtlCol="false" tIns="0" lIns="0" bIns="0" rIns="0">
            <a:spAutoFit/>
          </a:bodyPr>
          <a:lstStyle/>
          <a:p>
            <a:pPr algn="l" marL="0" indent="0" lvl="0">
              <a:lnSpc>
                <a:spcPts val="3919"/>
              </a:lnSpc>
            </a:pPr>
            <a:r>
              <a:rPr lang="en-US" b="true" sz="2799" spc="207">
                <a:solidFill>
                  <a:srgbClr val="000000"/>
                </a:solidFill>
                <a:latin typeface="Open Sans Semi-Bold"/>
                <a:ea typeface="Open Sans Semi-Bold"/>
                <a:cs typeface="Open Sans Semi-Bold"/>
                <a:sym typeface="Open Sans Semi-Bold"/>
              </a:rPr>
              <a:t>RÉALISÉ PAR : DIABATE YOUSSOUF</a:t>
            </a:r>
          </a:p>
        </p:txBody>
      </p:sp>
      <p:sp>
        <p:nvSpPr>
          <p:cNvPr name="TextBox 20" id="20"/>
          <p:cNvSpPr txBox="true"/>
          <p:nvPr/>
        </p:nvSpPr>
        <p:spPr>
          <a:xfrm rot="0">
            <a:off x="10785978" y="6309729"/>
            <a:ext cx="8069342" cy="481330"/>
          </a:xfrm>
          <a:prstGeom prst="rect">
            <a:avLst/>
          </a:prstGeom>
        </p:spPr>
        <p:txBody>
          <a:bodyPr anchor="t" rtlCol="false" tIns="0" lIns="0" bIns="0" rIns="0">
            <a:spAutoFit/>
          </a:bodyPr>
          <a:lstStyle/>
          <a:p>
            <a:pPr algn="l" marL="0" indent="0" lvl="0">
              <a:lnSpc>
                <a:spcPts val="3919"/>
              </a:lnSpc>
            </a:pPr>
            <a:r>
              <a:rPr lang="en-US" b="true" sz="2799" spc="207">
                <a:solidFill>
                  <a:srgbClr val="000000"/>
                </a:solidFill>
                <a:latin typeface="Open Sans Semi-Bold"/>
                <a:ea typeface="Open Sans Semi-Bold"/>
                <a:cs typeface="Open Sans Semi-Bold"/>
                <a:sym typeface="Open Sans Semi-Bold"/>
              </a:rPr>
              <a:t>ENCADRANTS : </a:t>
            </a:r>
          </a:p>
        </p:txBody>
      </p:sp>
      <p:sp>
        <p:nvSpPr>
          <p:cNvPr name="TextBox 21" id="21"/>
          <p:cNvSpPr txBox="true"/>
          <p:nvPr/>
        </p:nvSpPr>
        <p:spPr>
          <a:xfrm rot="0">
            <a:off x="1644885" y="6097639"/>
            <a:ext cx="8069342" cy="481330"/>
          </a:xfrm>
          <a:prstGeom prst="rect">
            <a:avLst/>
          </a:prstGeom>
        </p:spPr>
        <p:txBody>
          <a:bodyPr anchor="t" rtlCol="false" tIns="0" lIns="0" bIns="0" rIns="0">
            <a:spAutoFit/>
          </a:bodyPr>
          <a:lstStyle/>
          <a:p>
            <a:pPr algn="l" marL="0" indent="0" lvl="0">
              <a:lnSpc>
                <a:spcPts val="3919"/>
              </a:lnSpc>
            </a:pPr>
            <a:r>
              <a:rPr lang="en-US" b="true" sz="2799" spc="207">
                <a:solidFill>
                  <a:srgbClr val="000000"/>
                </a:solidFill>
                <a:latin typeface="Open Sans Semi-Bold"/>
                <a:ea typeface="Open Sans Semi-Bold"/>
                <a:cs typeface="Open Sans Semi-Bold"/>
                <a:sym typeface="Open Sans Semi-Bold"/>
              </a:rPr>
              <a:t>FILIÈRE : MASTER SDIA S2</a:t>
            </a:r>
          </a:p>
        </p:txBody>
      </p:sp>
      <p:sp>
        <p:nvSpPr>
          <p:cNvPr name="TextBox 22" id="22"/>
          <p:cNvSpPr txBox="true"/>
          <p:nvPr/>
        </p:nvSpPr>
        <p:spPr>
          <a:xfrm rot="0">
            <a:off x="11228440" y="6790742"/>
            <a:ext cx="8069342" cy="495300"/>
          </a:xfrm>
          <a:prstGeom prst="rect">
            <a:avLst/>
          </a:prstGeom>
        </p:spPr>
        <p:txBody>
          <a:bodyPr anchor="t" rtlCol="false" tIns="0" lIns="0" bIns="0" rIns="0">
            <a:spAutoFit/>
          </a:bodyPr>
          <a:lstStyle/>
          <a:p>
            <a:pPr algn="l" marL="0" indent="0" lvl="0">
              <a:lnSpc>
                <a:spcPts val="4199"/>
              </a:lnSpc>
            </a:pPr>
            <a:r>
              <a:rPr lang="en-US" b="true" sz="2999" spc="221">
                <a:solidFill>
                  <a:srgbClr val="000000"/>
                </a:solidFill>
                <a:latin typeface="Open Sans Bold"/>
                <a:ea typeface="Open Sans Bold"/>
                <a:cs typeface="Open Sans Bold"/>
                <a:sym typeface="Open Sans Bold"/>
              </a:rPr>
              <a:t>MR. BEKRI</a:t>
            </a:r>
          </a:p>
        </p:txBody>
      </p:sp>
      <p:sp>
        <p:nvSpPr>
          <p:cNvPr name="TextBox 23" id="23"/>
          <p:cNvSpPr txBox="true"/>
          <p:nvPr/>
        </p:nvSpPr>
        <p:spPr>
          <a:xfrm rot="0">
            <a:off x="11228440" y="7335509"/>
            <a:ext cx="8069342" cy="497840"/>
          </a:xfrm>
          <a:prstGeom prst="rect">
            <a:avLst/>
          </a:prstGeom>
        </p:spPr>
        <p:txBody>
          <a:bodyPr anchor="t" rtlCol="false" tIns="0" lIns="0" bIns="0" rIns="0">
            <a:spAutoFit/>
          </a:bodyPr>
          <a:lstStyle/>
          <a:p>
            <a:pPr algn="l" marL="0" indent="0" lvl="0">
              <a:lnSpc>
                <a:spcPts val="4059"/>
              </a:lnSpc>
            </a:pPr>
            <a:r>
              <a:rPr lang="en-US" b="true" sz="2899" spc="214">
                <a:solidFill>
                  <a:srgbClr val="000000"/>
                </a:solidFill>
                <a:latin typeface="Open Sans Bold"/>
                <a:ea typeface="Open Sans Bold"/>
                <a:cs typeface="Open Sans Bold"/>
                <a:sym typeface="Open Sans Bold"/>
              </a:rPr>
              <a:t> ILHAM EL OUARICHIF</a:t>
            </a:r>
          </a:p>
        </p:txBody>
      </p:sp>
      <p:sp>
        <p:nvSpPr>
          <p:cNvPr name="TextBox 24" id="24"/>
          <p:cNvSpPr txBox="true"/>
          <p:nvPr/>
        </p:nvSpPr>
        <p:spPr>
          <a:xfrm rot="0">
            <a:off x="3398517" y="8740764"/>
            <a:ext cx="11010649" cy="741756"/>
          </a:xfrm>
          <a:prstGeom prst="rect">
            <a:avLst/>
          </a:prstGeom>
        </p:spPr>
        <p:txBody>
          <a:bodyPr anchor="t" rtlCol="false" tIns="0" lIns="0" bIns="0" rIns="0">
            <a:spAutoFit/>
          </a:bodyPr>
          <a:lstStyle/>
          <a:p>
            <a:pPr algn="l">
              <a:lnSpc>
                <a:spcPts val="5956"/>
              </a:lnSpc>
            </a:pPr>
            <a:r>
              <a:rPr lang="en-US" sz="4254" b="true">
                <a:solidFill>
                  <a:srgbClr val="17726D"/>
                </a:solidFill>
                <a:latin typeface="Inter Bold"/>
                <a:ea typeface="Inter Bold"/>
                <a:cs typeface="Inter Bold"/>
                <a:sym typeface="Inter Bold"/>
              </a:rPr>
              <a:t>ANNÉE UNIVERSITAIRE 2024 - 2025</a:t>
            </a:r>
          </a:p>
        </p:txBody>
      </p:sp>
      <p:grpSp>
        <p:nvGrpSpPr>
          <p:cNvPr name="Group 25" id="25"/>
          <p:cNvGrpSpPr/>
          <p:nvPr/>
        </p:nvGrpSpPr>
        <p:grpSpPr>
          <a:xfrm rot="0">
            <a:off x="16019236" y="8661247"/>
            <a:ext cx="1194106" cy="1236944"/>
            <a:chOff x="0" y="0"/>
            <a:chExt cx="812800" cy="841959"/>
          </a:xfrm>
        </p:grpSpPr>
        <p:sp>
          <p:nvSpPr>
            <p:cNvPr name="Freeform 26" id="26"/>
            <p:cNvSpPr/>
            <p:nvPr/>
          </p:nvSpPr>
          <p:spPr>
            <a:xfrm flipH="false" flipV="false" rot="0">
              <a:off x="0" y="0"/>
              <a:ext cx="812800" cy="841958"/>
            </a:xfrm>
            <a:custGeom>
              <a:avLst/>
              <a:gdLst/>
              <a:ahLst/>
              <a:cxnLst/>
              <a:rect r="r" b="b" t="t" l="l"/>
              <a:pathLst>
                <a:path h="841958" w="812800">
                  <a:moveTo>
                    <a:pt x="406400" y="0"/>
                  </a:moveTo>
                  <a:cubicBezTo>
                    <a:pt x="181951" y="0"/>
                    <a:pt x="0" y="188479"/>
                    <a:pt x="0" y="420979"/>
                  </a:cubicBezTo>
                  <a:cubicBezTo>
                    <a:pt x="0" y="653480"/>
                    <a:pt x="181951" y="841958"/>
                    <a:pt x="406400" y="841958"/>
                  </a:cubicBezTo>
                  <a:cubicBezTo>
                    <a:pt x="630849" y="841958"/>
                    <a:pt x="812800" y="653480"/>
                    <a:pt x="812800" y="420979"/>
                  </a:cubicBezTo>
                  <a:cubicBezTo>
                    <a:pt x="812800" y="188479"/>
                    <a:pt x="630849" y="0"/>
                    <a:pt x="406400" y="0"/>
                  </a:cubicBezTo>
                  <a:close/>
                </a:path>
              </a:pathLst>
            </a:custGeom>
            <a:solidFill>
              <a:srgbClr val="17726D"/>
            </a:solidFill>
          </p:spPr>
        </p:sp>
        <p:sp>
          <p:nvSpPr>
            <p:cNvPr name="TextBox 27" id="27"/>
            <p:cNvSpPr txBox="true"/>
            <p:nvPr/>
          </p:nvSpPr>
          <p:spPr>
            <a:xfrm>
              <a:off x="76200" y="-63941"/>
              <a:ext cx="660400" cy="826966"/>
            </a:xfrm>
            <a:prstGeom prst="rect">
              <a:avLst/>
            </a:prstGeom>
          </p:spPr>
          <p:txBody>
            <a:bodyPr anchor="ctr" rtlCol="false" tIns="50800" lIns="50800" bIns="50800" rIns="50800"/>
            <a:lstStyle/>
            <a:p>
              <a:pPr algn="ctr">
                <a:lnSpc>
                  <a:spcPts val="6974"/>
                </a:lnSpc>
              </a:pPr>
              <a:r>
                <a:rPr lang="en-US" b="true" sz="4499">
                  <a:solidFill>
                    <a:srgbClr val="FFFFFF"/>
                  </a:solidFill>
                  <a:latin typeface="Open Sans Medium"/>
                  <a:ea typeface="Open Sans Medium"/>
                  <a:cs typeface="Open Sans Medium"/>
                  <a:sym typeface="Open Sans Medium"/>
                </a:rPr>
                <a:t>1</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73834" y="0"/>
            <a:ext cx="5014166" cy="10287000"/>
            <a:chOff x="0" y="0"/>
            <a:chExt cx="1320603" cy="2709333"/>
          </a:xfrm>
        </p:grpSpPr>
        <p:sp>
          <p:nvSpPr>
            <p:cNvPr name="Freeform 3" id="3"/>
            <p:cNvSpPr/>
            <p:nvPr/>
          </p:nvSpPr>
          <p:spPr>
            <a:xfrm flipH="false" flipV="false" rot="0">
              <a:off x="0" y="0"/>
              <a:ext cx="1320603" cy="2709333"/>
            </a:xfrm>
            <a:custGeom>
              <a:avLst/>
              <a:gdLst/>
              <a:ahLst/>
              <a:cxnLst/>
              <a:rect r="r" b="b" t="t" l="l"/>
              <a:pathLst>
                <a:path h="2709333" w="1320603">
                  <a:moveTo>
                    <a:pt x="0" y="0"/>
                  </a:moveTo>
                  <a:lnTo>
                    <a:pt x="1320603" y="0"/>
                  </a:lnTo>
                  <a:lnTo>
                    <a:pt x="1320603" y="2709333"/>
                  </a:lnTo>
                  <a:lnTo>
                    <a:pt x="0" y="2709333"/>
                  </a:lnTo>
                  <a:close/>
                </a:path>
              </a:pathLst>
            </a:custGeom>
            <a:solidFill>
              <a:srgbClr val="F6F6F6"/>
            </a:solidFill>
          </p:spPr>
        </p:sp>
        <p:sp>
          <p:nvSpPr>
            <p:cNvPr name="TextBox 4" id="4"/>
            <p:cNvSpPr txBox="true"/>
            <p:nvPr/>
          </p:nvSpPr>
          <p:spPr>
            <a:xfrm>
              <a:off x="0" y="-47625"/>
              <a:ext cx="1320603"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5400000">
            <a:off x="10637417" y="2636417"/>
            <a:ext cx="10287000" cy="5014166"/>
            <a:chOff x="0" y="0"/>
            <a:chExt cx="2709333" cy="1320603"/>
          </a:xfrm>
        </p:grpSpPr>
        <p:sp>
          <p:nvSpPr>
            <p:cNvPr name="Freeform 6" id="6"/>
            <p:cNvSpPr/>
            <p:nvPr/>
          </p:nvSpPr>
          <p:spPr>
            <a:xfrm flipH="false" flipV="false" rot="0">
              <a:off x="0" y="0"/>
              <a:ext cx="2709333" cy="1320603"/>
            </a:xfrm>
            <a:custGeom>
              <a:avLst/>
              <a:gdLst/>
              <a:ahLst/>
              <a:cxnLst/>
              <a:rect r="r" b="b" t="t" l="l"/>
              <a:pathLst>
                <a:path h="1320603" w="2709333">
                  <a:moveTo>
                    <a:pt x="0" y="0"/>
                  </a:moveTo>
                  <a:lnTo>
                    <a:pt x="2709333" y="0"/>
                  </a:lnTo>
                  <a:lnTo>
                    <a:pt x="2709333" y="1320603"/>
                  </a:lnTo>
                  <a:lnTo>
                    <a:pt x="0" y="1320603"/>
                  </a:lnTo>
                  <a:close/>
                </a:path>
              </a:pathLst>
            </a:custGeom>
            <a:solidFill>
              <a:srgbClr val="17726D"/>
            </a:solidFill>
          </p:spPr>
        </p:sp>
        <p:sp>
          <p:nvSpPr>
            <p:cNvPr name="TextBox 7" id="7"/>
            <p:cNvSpPr txBox="true"/>
            <p:nvPr/>
          </p:nvSpPr>
          <p:spPr>
            <a:xfrm>
              <a:off x="0" y="-47625"/>
              <a:ext cx="2709333" cy="1368228"/>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61650" y="8036778"/>
            <a:ext cx="3803190" cy="38031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11" id="11"/>
          <p:cNvSpPr/>
          <p:nvPr/>
        </p:nvSpPr>
        <p:spPr>
          <a:xfrm flipH="false" flipV="false" rot="0">
            <a:off x="587617" y="4115652"/>
            <a:ext cx="12417703" cy="2693980"/>
          </a:xfrm>
          <a:custGeom>
            <a:avLst/>
            <a:gdLst/>
            <a:ahLst/>
            <a:cxnLst/>
            <a:rect r="r" b="b" t="t" l="l"/>
            <a:pathLst>
              <a:path h="2693980" w="12417703">
                <a:moveTo>
                  <a:pt x="0" y="0"/>
                </a:moveTo>
                <a:lnTo>
                  <a:pt x="12417703" y="0"/>
                </a:lnTo>
                <a:lnTo>
                  <a:pt x="12417703" y="2693981"/>
                </a:lnTo>
                <a:lnTo>
                  <a:pt x="0" y="2693981"/>
                </a:lnTo>
                <a:lnTo>
                  <a:pt x="0" y="0"/>
                </a:lnTo>
                <a:close/>
              </a:path>
            </a:pathLst>
          </a:custGeom>
          <a:blipFill>
            <a:blip r:embed="rId2"/>
            <a:stretch>
              <a:fillRect l="0" t="-302" r="-1516" b="-302"/>
            </a:stretch>
          </a:blipFill>
        </p:spPr>
      </p:sp>
      <p:sp>
        <p:nvSpPr>
          <p:cNvPr name="TextBox 12" id="12"/>
          <p:cNvSpPr txBox="true"/>
          <p:nvPr/>
        </p:nvSpPr>
        <p:spPr>
          <a:xfrm rot="0">
            <a:off x="849470" y="881273"/>
            <a:ext cx="8147912" cy="640081"/>
          </a:xfrm>
          <a:prstGeom prst="rect">
            <a:avLst/>
          </a:prstGeom>
        </p:spPr>
        <p:txBody>
          <a:bodyPr anchor="t" rtlCol="false" tIns="0" lIns="0" bIns="0" rIns="0">
            <a:spAutoFit/>
          </a:bodyPr>
          <a:lstStyle/>
          <a:p>
            <a:pPr algn="l">
              <a:lnSpc>
                <a:spcPts val="4830"/>
              </a:lnSpc>
            </a:pPr>
            <a:r>
              <a:rPr lang="en-US" sz="4600" b="true">
                <a:solidFill>
                  <a:srgbClr val="17726D"/>
                </a:solidFill>
                <a:latin typeface="Inter Bold"/>
                <a:ea typeface="Inter Bold"/>
                <a:cs typeface="Inter Bold"/>
                <a:sym typeface="Inter Bold"/>
              </a:rPr>
              <a:t>DESCRIPTION DU SYSTÈME</a:t>
            </a:r>
          </a:p>
        </p:txBody>
      </p:sp>
      <p:grpSp>
        <p:nvGrpSpPr>
          <p:cNvPr name="Group 13" id="13"/>
          <p:cNvGrpSpPr/>
          <p:nvPr/>
        </p:nvGrpSpPr>
        <p:grpSpPr>
          <a:xfrm rot="0">
            <a:off x="16662247" y="8736042"/>
            <a:ext cx="1194106" cy="1236944"/>
            <a:chOff x="0" y="0"/>
            <a:chExt cx="812800" cy="841959"/>
          </a:xfrm>
        </p:grpSpPr>
        <p:sp>
          <p:nvSpPr>
            <p:cNvPr name="Freeform 14" id="14"/>
            <p:cNvSpPr/>
            <p:nvPr/>
          </p:nvSpPr>
          <p:spPr>
            <a:xfrm flipH="false" flipV="false" rot="0">
              <a:off x="0" y="0"/>
              <a:ext cx="812800" cy="841958"/>
            </a:xfrm>
            <a:custGeom>
              <a:avLst/>
              <a:gdLst/>
              <a:ahLst/>
              <a:cxnLst/>
              <a:rect r="r" b="b" t="t" l="l"/>
              <a:pathLst>
                <a:path h="841958" w="812800">
                  <a:moveTo>
                    <a:pt x="406400" y="0"/>
                  </a:moveTo>
                  <a:cubicBezTo>
                    <a:pt x="181951" y="0"/>
                    <a:pt x="0" y="188479"/>
                    <a:pt x="0" y="420979"/>
                  </a:cubicBezTo>
                  <a:cubicBezTo>
                    <a:pt x="0" y="653480"/>
                    <a:pt x="181951" y="841958"/>
                    <a:pt x="406400" y="841958"/>
                  </a:cubicBezTo>
                  <a:cubicBezTo>
                    <a:pt x="630849" y="841958"/>
                    <a:pt x="812800" y="653480"/>
                    <a:pt x="812800" y="420979"/>
                  </a:cubicBezTo>
                  <a:cubicBezTo>
                    <a:pt x="812800" y="188479"/>
                    <a:pt x="630849" y="0"/>
                    <a:pt x="406400" y="0"/>
                  </a:cubicBezTo>
                  <a:close/>
                </a:path>
              </a:pathLst>
            </a:custGeom>
            <a:solidFill>
              <a:srgbClr val="EAE4D2"/>
            </a:solidFill>
          </p:spPr>
        </p:sp>
        <p:sp>
          <p:nvSpPr>
            <p:cNvPr name="TextBox 15" id="15"/>
            <p:cNvSpPr txBox="true"/>
            <p:nvPr/>
          </p:nvSpPr>
          <p:spPr>
            <a:xfrm>
              <a:off x="76200" y="-63941"/>
              <a:ext cx="660400" cy="826966"/>
            </a:xfrm>
            <a:prstGeom prst="rect">
              <a:avLst/>
            </a:prstGeom>
          </p:spPr>
          <p:txBody>
            <a:bodyPr anchor="ctr" rtlCol="false" tIns="50800" lIns="50800" bIns="50800" rIns="50800"/>
            <a:lstStyle/>
            <a:p>
              <a:pPr algn="ctr">
                <a:lnSpc>
                  <a:spcPts val="6974"/>
                </a:lnSpc>
              </a:pPr>
              <a:r>
                <a:rPr lang="en-US" b="true" sz="4499">
                  <a:solidFill>
                    <a:srgbClr val="17726D"/>
                  </a:solidFill>
                  <a:latin typeface="Open Sans Medium"/>
                  <a:ea typeface="Open Sans Medium"/>
                  <a:cs typeface="Open Sans Medium"/>
                  <a:sym typeface="Open Sans Medium"/>
                </a:rPr>
                <a:t>10</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309161" cy="10287000"/>
            <a:chOff x="0" y="0"/>
            <a:chExt cx="2451795" cy="2709333"/>
          </a:xfrm>
        </p:grpSpPr>
        <p:sp>
          <p:nvSpPr>
            <p:cNvPr name="Freeform 3" id="3"/>
            <p:cNvSpPr/>
            <p:nvPr/>
          </p:nvSpPr>
          <p:spPr>
            <a:xfrm flipH="false" flipV="false" rot="0">
              <a:off x="0" y="0"/>
              <a:ext cx="2451795" cy="2709333"/>
            </a:xfrm>
            <a:custGeom>
              <a:avLst/>
              <a:gdLst/>
              <a:ahLst/>
              <a:cxnLst/>
              <a:rect r="r" b="b" t="t" l="l"/>
              <a:pathLst>
                <a:path h="2709333" w="2451795">
                  <a:moveTo>
                    <a:pt x="0" y="0"/>
                  </a:moveTo>
                  <a:lnTo>
                    <a:pt x="2451795" y="0"/>
                  </a:lnTo>
                  <a:lnTo>
                    <a:pt x="2451795" y="2709333"/>
                  </a:lnTo>
                  <a:lnTo>
                    <a:pt x="0" y="2709333"/>
                  </a:lnTo>
                  <a:close/>
                </a:path>
              </a:pathLst>
            </a:custGeom>
            <a:solidFill>
              <a:srgbClr val="17726D"/>
            </a:solidFill>
          </p:spPr>
        </p:sp>
        <p:sp>
          <p:nvSpPr>
            <p:cNvPr name="TextBox 4" id="4"/>
            <p:cNvSpPr txBox="true"/>
            <p:nvPr/>
          </p:nvSpPr>
          <p:spPr>
            <a:xfrm>
              <a:off x="0" y="-47625"/>
              <a:ext cx="2451795" cy="2756958"/>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841057" y="2171388"/>
            <a:ext cx="7268846" cy="38084"/>
          </a:xfrm>
          <a:prstGeom prst="line">
            <a:avLst/>
          </a:prstGeom>
          <a:ln cap="flat" w="76200">
            <a:solidFill>
              <a:srgbClr val="EAE4D2"/>
            </a:solidFill>
            <a:prstDash val="solid"/>
            <a:headEnd type="none" len="sm" w="sm"/>
            <a:tailEnd type="none" len="sm" w="sm"/>
          </a:ln>
        </p:spPr>
      </p:sp>
      <p:sp>
        <p:nvSpPr>
          <p:cNvPr name="TextBox 6" id="6"/>
          <p:cNvSpPr txBox="true"/>
          <p:nvPr/>
        </p:nvSpPr>
        <p:spPr>
          <a:xfrm rot="0">
            <a:off x="10096657" y="1999938"/>
            <a:ext cx="7162643" cy="6055363"/>
          </a:xfrm>
          <a:prstGeom prst="rect">
            <a:avLst/>
          </a:prstGeom>
        </p:spPr>
        <p:txBody>
          <a:bodyPr anchor="t" rtlCol="false" tIns="0" lIns="0" bIns="0" rIns="0">
            <a:spAutoFit/>
          </a:bodyPr>
          <a:lstStyle/>
          <a:p>
            <a:pPr algn="just" marL="0" indent="0" lvl="0">
              <a:lnSpc>
                <a:spcPts val="8059"/>
              </a:lnSpc>
            </a:pPr>
            <a:r>
              <a:rPr lang="en-US" sz="5199">
                <a:solidFill>
                  <a:srgbClr val="000000"/>
                </a:solidFill>
                <a:latin typeface="Open Sans"/>
                <a:ea typeface="Open Sans"/>
                <a:cs typeface="Open Sans"/>
                <a:sym typeface="Open Sans"/>
              </a:rPr>
              <a:t>Nous avons obtenu une précision de 98 % pour la reconnaissance des alphabets et de 60 % pour celle des mots.</a:t>
            </a:r>
          </a:p>
        </p:txBody>
      </p:sp>
      <p:grpSp>
        <p:nvGrpSpPr>
          <p:cNvPr name="Group 7" id="7"/>
          <p:cNvGrpSpPr/>
          <p:nvPr/>
        </p:nvGrpSpPr>
        <p:grpSpPr>
          <a:xfrm rot="0">
            <a:off x="15941633" y="7975432"/>
            <a:ext cx="3803190" cy="38031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10" id="10"/>
          <p:cNvSpPr/>
          <p:nvPr/>
        </p:nvSpPr>
        <p:spPr>
          <a:xfrm flipH="false" flipV="false" rot="0">
            <a:off x="360991" y="6660789"/>
            <a:ext cx="3989237" cy="2403515"/>
          </a:xfrm>
          <a:custGeom>
            <a:avLst/>
            <a:gdLst/>
            <a:ahLst/>
            <a:cxnLst/>
            <a:rect r="r" b="b" t="t" l="l"/>
            <a:pathLst>
              <a:path h="2403515" w="3989237">
                <a:moveTo>
                  <a:pt x="0" y="0"/>
                </a:moveTo>
                <a:lnTo>
                  <a:pt x="3989237" y="0"/>
                </a:lnTo>
                <a:lnTo>
                  <a:pt x="3989237" y="2403515"/>
                </a:lnTo>
                <a:lnTo>
                  <a:pt x="0" y="2403515"/>
                </a:lnTo>
                <a:lnTo>
                  <a:pt x="0" y="0"/>
                </a:lnTo>
                <a:close/>
              </a:path>
            </a:pathLst>
          </a:custGeom>
          <a:blipFill>
            <a:blip r:embed="rId2"/>
            <a:stretch>
              <a:fillRect l="0" t="0" r="0" b="0"/>
            </a:stretch>
          </a:blipFill>
        </p:spPr>
      </p:sp>
      <p:sp>
        <p:nvSpPr>
          <p:cNvPr name="Freeform 11" id="11"/>
          <p:cNvSpPr/>
          <p:nvPr/>
        </p:nvSpPr>
        <p:spPr>
          <a:xfrm flipH="false" flipV="false" rot="0">
            <a:off x="360991" y="2383278"/>
            <a:ext cx="7978473" cy="3686961"/>
          </a:xfrm>
          <a:custGeom>
            <a:avLst/>
            <a:gdLst/>
            <a:ahLst/>
            <a:cxnLst/>
            <a:rect r="r" b="b" t="t" l="l"/>
            <a:pathLst>
              <a:path h="3686961" w="7978473">
                <a:moveTo>
                  <a:pt x="0" y="0"/>
                </a:moveTo>
                <a:lnTo>
                  <a:pt x="7978473" y="0"/>
                </a:lnTo>
                <a:lnTo>
                  <a:pt x="7978473" y="3686961"/>
                </a:lnTo>
                <a:lnTo>
                  <a:pt x="0" y="3686961"/>
                </a:lnTo>
                <a:lnTo>
                  <a:pt x="0" y="0"/>
                </a:lnTo>
                <a:close/>
              </a:path>
            </a:pathLst>
          </a:custGeom>
          <a:blipFill>
            <a:blip r:embed="rId3"/>
            <a:stretch>
              <a:fillRect l="0" t="0" r="-5592" b="-4538"/>
            </a:stretch>
          </a:blipFill>
        </p:spPr>
      </p:sp>
      <p:sp>
        <p:nvSpPr>
          <p:cNvPr name="TextBox 12" id="12"/>
          <p:cNvSpPr txBox="true"/>
          <p:nvPr/>
        </p:nvSpPr>
        <p:spPr>
          <a:xfrm rot="0">
            <a:off x="839945" y="552744"/>
            <a:ext cx="8147912" cy="994410"/>
          </a:xfrm>
          <a:prstGeom prst="rect">
            <a:avLst/>
          </a:prstGeom>
        </p:spPr>
        <p:txBody>
          <a:bodyPr anchor="t" rtlCol="false" tIns="0" lIns="0" bIns="0" rIns="0">
            <a:spAutoFit/>
          </a:bodyPr>
          <a:lstStyle/>
          <a:p>
            <a:pPr algn="l">
              <a:lnSpc>
                <a:spcPts val="7560"/>
              </a:lnSpc>
            </a:pPr>
            <a:r>
              <a:rPr lang="en-US" sz="7200" b="true">
                <a:solidFill>
                  <a:srgbClr val="FFFFFF"/>
                </a:solidFill>
                <a:latin typeface="Inter Bold"/>
                <a:ea typeface="Inter Bold"/>
                <a:cs typeface="Inter Bold"/>
                <a:sym typeface="Inter Bold"/>
              </a:rPr>
              <a:t>6. RÉSULTAT</a:t>
            </a:r>
          </a:p>
        </p:txBody>
      </p:sp>
      <p:grpSp>
        <p:nvGrpSpPr>
          <p:cNvPr name="Group 13" id="13"/>
          <p:cNvGrpSpPr/>
          <p:nvPr/>
        </p:nvGrpSpPr>
        <p:grpSpPr>
          <a:xfrm rot="0">
            <a:off x="17093894" y="9258300"/>
            <a:ext cx="1194106" cy="1236944"/>
            <a:chOff x="0" y="0"/>
            <a:chExt cx="812800" cy="841959"/>
          </a:xfrm>
        </p:grpSpPr>
        <p:sp>
          <p:nvSpPr>
            <p:cNvPr name="Freeform 14" id="14"/>
            <p:cNvSpPr/>
            <p:nvPr/>
          </p:nvSpPr>
          <p:spPr>
            <a:xfrm flipH="false" flipV="false" rot="0">
              <a:off x="0" y="0"/>
              <a:ext cx="812800" cy="841958"/>
            </a:xfrm>
            <a:custGeom>
              <a:avLst/>
              <a:gdLst/>
              <a:ahLst/>
              <a:cxnLst/>
              <a:rect r="r" b="b" t="t" l="l"/>
              <a:pathLst>
                <a:path h="841958" w="812800">
                  <a:moveTo>
                    <a:pt x="406400" y="0"/>
                  </a:moveTo>
                  <a:cubicBezTo>
                    <a:pt x="181951" y="0"/>
                    <a:pt x="0" y="188479"/>
                    <a:pt x="0" y="420979"/>
                  </a:cubicBezTo>
                  <a:cubicBezTo>
                    <a:pt x="0" y="653480"/>
                    <a:pt x="181951" y="841958"/>
                    <a:pt x="406400" y="841958"/>
                  </a:cubicBezTo>
                  <a:cubicBezTo>
                    <a:pt x="630849" y="841958"/>
                    <a:pt x="812800" y="653480"/>
                    <a:pt x="812800" y="420979"/>
                  </a:cubicBezTo>
                  <a:cubicBezTo>
                    <a:pt x="812800" y="188479"/>
                    <a:pt x="630849" y="0"/>
                    <a:pt x="406400" y="0"/>
                  </a:cubicBezTo>
                  <a:close/>
                </a:path>
              </a:pathLst>
            </a:custGeom>
            <a:solidFill>
              <a:srgbClr val="EAE4D2"/>
            </a:solidFill>
          </p:spPr>
        </p:sp>
        <p:sp>
          <p:nvSpPr>
            <p:cNvPr name="TextBox 15" id="15"/>
            <p:cNvSpPr txBox="true"/>
            <p:nvPr/>
          </p:nvSpPr>
          <p:spPr>
            <a:xfrm>
              <a:off x="76200" y="-63941"/>
              <a:ext cx="660400" cy="826966"/>
            </a:xfrm>
            <a:prstGeom prst="rect">
              <a:avLst/>
            </a:prstGeom>
          </p:spPr>
          <p:txBody>
            <a:bodyPr anchor="ctr" rtlCol="false" tIns="50800" lIns="50800" bIns="50800" rIns="50800"/>
            <a:lstStyle/>
            <a:p>
              <a:pPr algn="ctr">
                <a:lnSpc>
                  <a:spcPts val="6974"/>
                </a:lnSpc>
              </a:pPr>
              <a:r>
                <a:rPr lang="en-US" b="true" sz="4499">
                  <a:solidFill>
                    <a:srgbClr val="17726D"/>
                  </a:solidFill>
                  <a:latin typeface="Open Sans Medium"/>
                  <a:ea typeface="Open Sans Medium"/>
                  <a:cs typeface="Open Sans Medium"/>
                  <a:sym typeface="Open Sans Medium"/>
                </a:rPr>
                <a:t>11</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8614" y="0"/>
            <a:ext cx="7799121" cy="6275956"/>
            <a:chOff x="0" y="0"/>
            <a:chExt cx="2054089" cy="1652927"/>
          </a:xfrm>
        </p:grpSpPr>
        <p:sp>
          <p:nvSpPr>
            <p:cNvPr name="Freeform 3" id="3"/>
            <p:cNvSpPr/>
            <p:nvPr/>
          </p:nvSpPr>
          <p:spPr>
            <a:xfrm flipH="false" flipV="false" rot="0">
              <a:off x="0" y="0"/>
              <a:ext cx="2054089" cy="1652927"/>
            </a:xfrm>
            <a:custGeom>
              <a:avLst/>
              <a:gdLst/>
              <a:ahLst/>
              <a:cxnLst/>
              <a:rect r="r" b="b" t="t" l="l"/>
              <a:pathLst>
                <a:path h="1652927" w="2054089">
                  <a:moveTo>
                    <a:pt x="0" y="0"/>
                  </a:moveTo>
                  <a:lnTo>
                    <a:pt x="2054089" y="0"/>
                  </a:lnTo>
                  <a:lnTo>
                    <a:pt x="2054089" y="1652927"/>
                  </a:lnTo>
                  <a:lnTo>
                    <a:pt x="0" y="1652927"/>
                  </a:lnTo>
                  <a:close/>
                </a:path>
              </a:pathLst>
            </a:custGeom>
            <a:solidFill>
              <a:srgbClr val="17726D"/>
            </a:solidFill>
          </p:spPr>
        </p:sp>
        <p:sp>
          <p:nvSpPr>
            <p:cNvPr name="TextBox 4" id="4"/>
            <p:cNvSpPr txBox="true"/>
            <p:nvPr/>
          </p:nvSpPr>
          <p:spPr>
            <a:xfrm>
              <a:off x="0" y="-47625"/>
              <a:ext cx="2054089" cy="1700552"/>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0" y="8790247"/>
            <a:ext cx="778614" cy="1496753"/>
            <a:chOff x="0" y="0"/>
            <a:chExt cx="205067" cy="394207"/>
          </a:xfrm>
        </p:grpSpPr>
        <p:sp>
          <p:nvSpPr>
            <p:cNvPr name="Freeform 6" id="6"/>
            <p:cNvSpPr/>
            <p:nvPr/>
          </p:nvSpPr>
          <p:spPr>
            <a:xfrm flipH="false" flipV="false" rot="0">
              <a:off x="0" y="0"/>
              <a:ext cx="205067" cy="394207"/>
            </a:xfrm>
            <a:custGeom>
              <a:avLst/>
              <a:gdLst/>
              <a:ahLst/>
              <a:cxnLst/>
              <a:rect r="r" b="b" t="t" l="l"/>
              <a:pathLst>
                <a:path h="394207" w="205067">
                  <a:moveTo>
                    <a:pt x="0" y="0"/>
                  </a:moveTo>
                  <a:lnTo>
                    <a:pt x="205067" y="0"/>
                  </a:lnTo>
                  <a:lnTo>
                    <a:pt x="205067" y="394207"/>
                  </a:lnTo>
                  <a:lnTo>
                    <a:pt x="0" y="394207"/>
                  </a:lnTo>
                  <a:close/>
                </a:path>
              </a:pathLst>
            </a:custGeom>
            <a:solidFill>
              <a:srgbClr val="17726D"/>
            </a:solidFill>
          </p:spPr>
        </p:sp>
        <p:sp>
          <p:nvSpPr>
            <p:cNvPr name="TextBox 7" id="7"/>
            <p:cNvSpPr txBox="true"/>
            <p:nvPr/>
          </p:nvSpPr>
          <p:spPr>
            <a:xfrm>
              <a:off x="0" y="-47625"/>
              <a:ext cx="205067" cy="441832"/>
            </a:xfrm>
            <a:prstGeom prst="rect">
              <a:avLst/>
            </a:prstGeom>
          </p:spPr>
          <p:txBody>
            <a:bodyPr anchor="ctr" rtlCol="false" tIns="50800" lIns="50800" bIns="50800" rIns="50800"/>
            <a:lstStyle/>
            <a:p>
              <a:pPr algn="ctr">
                <a:lnSpc>
                  <a:spcPts val="2479"/>
                </a:lnSpc>
              </a:pPr>
            </a:p>
          </p:txBody>
        </p:sp>
      </p:grpSp>
      <p:sp>
        <p:nvSpPr>
          <p:cNvPr name="AutoShape 8" id="8"/>
          <p:cNvSpPr/>
          <p:nvPr/>
        </p:nvSpPr>
        <p:spPr>
          <a:xfrm>
            <a:off x="2289838" y="1857274"/>
            <a:ext cx="4776673" cy="0"/>
          </a:xfrm>
          <a:prstGeom prst="line">
            <a:avLst/>
          </a:prstGeom>
          <a:ln cap="flat" w="76200">
            <a:solidFill>
              <a:srgbClr val="EAE4D2"/>
            </a:solidFill>
            <a:prstDash val="solid"/>
            <a:headEnd type="none" len="sm" w="sm"/>
            <a:tailEnd type="none" len="sm" w="sm"/>
          </a:ln>
        </p:spPr>
      </p:sp>
      <p:grpSp>
        <p:nvGrpSpPr>
          <p:cNvPr name="Group 9" id="9"/>
          <p:cNvGrpSpPr/>
          <p:nvPr/>
        </p:nvGrpSpPr>
        <p:grpSpPr>
          <a:xfrm rot="0">
            <a:off x="778614" y="3807059"/>
            <a:ext cx="7799121" cy="6479941"/>
            <a:chOff x="0" y="0"/>
            <a:chExt cx="10398828" cy="8639921"/>
          </a:xfrm>
        </p:grpSpPr>
        <p:pic>
          <p:nvPicPr>
            <p:cNvPr name="Picture 10" id="10"/>
            <p:cNvPicPr>
              <a:picLocks noChangeAspect="true"/>
            </p:cNvPicPr>
            <p:nvPr/>
          </p:nvPicPr>
          <p:blipFill>
            <a:blip r:embed="rId2"/>
            <a:srcRect l="9905" t="0" r="9905" b="0"/>
            <a:stretch>
              <a:fillRect/>
            </a:stretch>
          </p:blipFill>
          <p:spPr>
            <a:xfrm flipH="false" flipV="false">
              <a:off x="0" y="0"/>
              <a:ext cx="10398828" cy="8639921"/>
            </a:xfrm>
            <a:prstGeom prst="rect">
              <a:avLst/>
            </a:prstGeom>
          </p:spPr>
        </p:pic>
      </p:grpSp>
      <p:sp>
        <p:nvSpPr>
          <p:cNvPr name="TextBox 11" id="11"/>
          <p:cNvSpPr txBox="true"/>
          <p:nvPr/>
        </p:nvSpPr>
        <p:spPr>
          <a:xfrm rot="0">
            <a:off x="9394345" y="336300"/>
            <a:ext cx="6685181" cy="9566776"/>
          </a:xfrm>
          <a:prstGeom prst="rect">
            <a:avLst/>
          </a:prstGeom>
        </p:spPr>
        <p:txBody>
          <a:bodyPr anchor="t" rtlCol="false" tIns="0" lIns="0" bIns="0" rIns="0">
            <a:spAutoFit/>
          </a:bodyPr>
          <a:lstStyle/>
          <a:p>
            <a:pPr algn="just">
              <a:lnSpc>
                <a:spcPts val="3997"/>
              </a:lnSpc>
            </a:pPr>
            <a:r>
              <a:rPr lang="en-US" sz="2855">
                <a:solidFill>
                  <a:srgbClr val="000000"/>
                </a:solidFill>
                <a:latin typeface="Open Sans"/>
                <a:ea typeface="Open Sans"/>
                <a:cs typeface="Open Sans"/>
                <a:sym typeface="Open Sans"/>
              </a:rPr>
              <a:t>Dans ce projet, nous avons développé un système de reconnaissance automatique de la langue des signes en temps réel, combinant des méthodes d’apprentissage automatique (SVM, Random Forest) et des réseaux de neurones LSTM. Nos résultats préliminaires indiquent que ce système peut contribuer efficacement à réduire les barrières de communication rencontrées par les personnes sourdes ou malentendantes.</a:t>
            </a:r>
          </a:p>
          <a:p>
            <a:pPr algn="just" marL="0" indent="0" lvl="0">
              <a:lnSpc>
                <a:spcPts val="3997"/>
              </a:lnSpc>
            </a:pPr>
            <a:r>
              <a:rPr lang="en-US" sz="2855">
                <a:solidFill>
                  <a:srgbClr val="000000"/>
                </a:solidFill>
                <a:latin typeface="Open Sans"/>
                <a:ea typeface="Open Sans"/>
                <a:cs typeface="Open Sans"/>
                <a:sym typeface="Open Sans"/>
              </a:rPr>
              <a:t>Cependant, nous reconnaissons que des tests supplémentaires sur un ensemble de données plus vaste et diversifié sont nécessaires pour évaluer pleinement les performances de la détection des mots.</a:t>
            </a:r>
          </a:p>
          <a:p>
            <a:pPr algn="just" marL="0" indent="0" lvl="0">
              <a:lnSpc>
                <a:spcPts val="3997"/>
              </a:lnSpc>
            </a:pPr>
          </a:p>
        </p:txBody>
      </p:sp>
      <p:grpSp>
        <p:nvGrpSpPr>
          <p:cNvPr name="Group 12" id="12"/>
          <p:cNvGrpSpPr/>
          <p:nvPr/>
        </p:nvGrpSpPr>
        <p:grpSpPr>
          <a:xfrm rot="0">
            <a:off x="15357705" y="7637029"/>
            <a:ext cx="4136867" cy="413686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5" id="15"/>
          <p:cNvSpPr txBox="true"/>
          <p:nvPr/>
        </p:nvSpPr>
        <p:spPr>
          <a:xfrm rot="0">
            <a:off x="1359021" y="533694"/>
            <a:ext cx="6543494" cy="893445"/>
          </a:xfrm>
          <a:prstGeom prst="rect">
            <a:avLst/>
          </a:prstGeom>
        </p:spPr>
        <p:txBody>
          <a:bodyPr anchor="t" rtlCol="false" tIns="0" lIns="0" bIns="0" rIns="0">
            <a:spAutoFit/>
          </a:bodyPr>
          <a:lstStyle/>
          <a:p>
            <a:pPr algn="l">
              <a:lnSpc>
                <a:spcPts val="6720"/>
              </a:lnSpc>
            </a:pPr>
            <a:r>
              <a:rPr lang="en-US" sz="6400" b="true">
                <a:solidFill>
                  <a:srgbClr val="FFFFFF"/>
                </a:solidFill>
                <a:latin typeface="Inter Bold"/>
                <a:ea typeface="Inter Bold"/>
                <a:cs typeface="Inter Bold"/>
                <a:sym typeface="Inter Bold"/>
              </a:rPr>
              <a:t>7. CONCLUSION</a:t>
            </a:r>
          </a:p>
        </p:txBody>
      </p:sp>
      <p:grpSp>
        <p:nvGrpSpPr>
          <p:cNvPr name="Group 16" id="16"/>
          <p:cNvGrpSpPr/>
          <p:nvPr/>
        </p:nvGrpSpPr>
        <p:grpSpPr>
          <a:xfrm rot="0">
            <a:off x="16829085" y="8920152"/>
            <a:ext cx="1194106" cy="1236944"/>
            <a:chOff x="0" y="0"/>
            <a:chExt cx="812800" cy="841959"/>
          </a:xfrm>
        </p:grpSpPr>
        <p:sp>
          <p:nvSpPr>
            <p:cNvPr name="Freeform 17" id="17"/>
            <p:cNvSpPr/>
            <p:nvPr/>
          </p:nvSpPr>
          <p:spPr>
            <a:xfrm flipH="false" flipV="false" rot="0">
              <a:off x="0" y="0"/>
              <a:ext cx="812800" cy="841958"/>
            </a:xfrm>
            <a:custGeom>
              <a:avLst/>
              <a:gdLst/>
              <a:ahLst/>
              <a:cxnLst/>
              <a:rect r="r" b="b" t="t" l="l"/>
              <a:pathLst>
                <a:path h="841958" w="812800">
                  <a:moveTo>
                    <a:pt x="406400" y="0"/>
                  </a:moveTo>
                  <a:cubicBezTo>
                    <a:pt x="181951" y="0"/>
                    <a:pt x="0" y="188479"/>
                    <a:pt x="0" y="420979"/>
                  </a:cubicBezTo>
                  <a:cubicBezTo>
                    <a:pt x="0" y="653480"/>
                    <a:pt x="181951" y="841958"/>
                    <a:pt x="406400" y="841958"/>
                  </a:cubicBezTo>
                  <a:cubicBezTo>
                    <a:pt x="630849" y="841958"/>
                    <a:pt x="812800" y="653480"/>
                    <a:pt x="812800" y="420979"/>
                  </a:cubicBezTo>
                  <a:cubicBezTo>
                    <a:pt x="812800" y="188479"/>
                    <a:pt x="630849" y="0"/>
                    <a:pt x="406400" y="0"/>
                  </a:cubicBezTo>
                  <a:close/>
                </a:path>
              </a:pathLst>
            </a:custGeom>
            <a:solidFill>
              <a:srgbClr val="EAE4D2"/>
            </a:solidFill>
          </p:spPr>
        </p:sp>
        <p:sp>
          <p:nvSpPr>
            <p:cNvPr name="TextBox 18" id="18"/>
            <p:cNvSpPr txBox="true"/>
            <p:nvPr/>
          </p:nvSpPr>
          <p:spPr>
            <a:xfrm>
              <a:off x="76200" y="-63941"/>
              <a:ext cx="660400" cy="826966"/>
            </a:xfrm>
            <a:prstGeom prst="rect">
              <a:avLst/>
            </a:prstGeom>
          </p:spPr>
          <p:txBody>
            <a:bodyPr anchor="ctr" rtlCol="false" tIns="50800" lIns="50800" bIns="50800" rIns="50800"/>
            <a:lstStyle/>
            <a:p>
              <a:pPr algn="ctr">
                <a:lnSpc>
                  <a:spcPts val="6974"/>
                </a:lnSpc>
              </a:pPr>
              <a:r>
                <a:rPr lang="en-US" b="true" sz="4499">
                  <a:solidFill>
                    <a:srgbClr val="17726D"/>
                  </a:solidFill>
                  <a:latin typeface="Open Sans Medium"/>
                  <a:ea typeface="Open Sans Medium"/>
                  <a:cs typeface="Open Sans Medium"/>
                  <a:sym typeface="Open Sans Medium"/>
                </a:rPr>
                <a:t>12</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8614" y="0"/>
            <a:ext cx="7799121" cy="6275956"/>
            <a:chOff x="0" y="0"/>
            <a:chExt cx="2054089" cy="1652927"/>
          </a:xfrm>
        </p:grpSpPr>
        <p:sp>
          <p:nvSpPr>
            <p:cNvPr name="Freeform 3" id="3"/>
            <p:cNvSpPr/>
            <p:nvPr/>
          </p:nvSpPr>
          <p:spPr>
            <a:xfrm flipH="false" flipV="false" rot="0">
              <a:off x="0" y="0"/>
              <a:ext cx="2054089" cy="1652927"/>
            </a:xfrm>
            <a:custGeom>
              <a:avLst/>
              <a:gdLst/>
              <a:ahLst/>
              <a:cxnLst/>
              <a:rect r="r" b="b" t="t" l="l"/>
              <a:pathLst>
                <a:path h="1652927" w="2054089">
                  <a:moveTo>
                    <a:pt x="0" y="0"/>
                  </a:moveTo>
                  <a:lnTo>
                    <a:pt x="2054089" y="0"/>
                  </a:lnTo>
                  <a:lnTo>
                    <a:pt x="2054089" y="1652927"/>
                  </a:lnTo>
                  <a:lnTo>
                    <a:pt x="0" y="1652927"/>
                  </a:lnTo>
                  <a:close/>
                </a:path>
              </a:pathLst>
            </a:custGeom>
            <a:solidFill>
              <a:srgbClr val="17726D"/>
            </a:solidFill>
          </p:spPr>
        </p:sp>
        <p:sp>
          <p:nvSpPr>
            <p:cNvPr name="TextBox 4" id="4"/>
            <p:cNvSpPr txBox="true"/>
            <p:nvPr/>
          </p:nvSpPr>
          <p:spPr>
            <a:xfrm>
              <a:off x="0" y="-47625"/>
              <a:ext cx="2054089" cy="1700552"/>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0" y="8790247"/>
            <a:ext cx="778614" cy="1496753"/>
            <a:chOff x="0" y="0"/>
            <a:chExt cx="205067" cy="394207"/>
          </a:xfrm>
        </p:grpSpPr>
        <p:sp>
          <p:nvSpPr>
            <p:cNvPr name="Freeform 6" id="6"/>
            <p:cNvSpPr/>
            <p:nvPr/>
          </p:nvSpPr>
          <p:spPr>
            <a:xfrm flipH="false" flipV="false" rot="0">
              <a:off x="0" y="0"/>
              <a:ext cx="205067" cy="394207"/>
            </a:xfrm>
            <a:custGeom>
              <a:avLst/>
              <a:gdLst/>
              <a:ahLst/>
              <a:cxnLst/>
              <a:rect r="r" b="b" t="t" l="l"/>
              <a:pathLst>
                <a:path h="394207" w="205067">
                  <a:moveTo>
                    <a:pt x="0" y="0"/>
                  </a:moveTo>
                  <a:lnTo>
                    <a:pt x="205067" y="0"/>
                  </a:lnTo>
                  <a:lnTo>
                    <a:pt x="205067" y="394207"/>
                  </a:lnTo>
                  <a:lnTo>
                    <a:pt x="0" y="394207"/>
                  </a:lnTo>
                  <a:close/>
                </a:path>
              </a:pathLst>
            </a:custGeom>
            <a:solidFill>
              <a:srgbClr val="17726D"/>
            </a:solidFill>
          </p:spPr>
        </p:sp>
        <p:sp>
          <p:nvSpPr>
            <p:cNvPr name="TextBox 7" id="7"/>
            <p:cNvSpPr txBox="true"/>
            <p:nvPr/>
          </p:nvSpPr>
          <p:spPr>
            <a:xfrm>
              <a:off x="0" y="-47625"/>
              <a:ext cx="205067" cy="441832"/>
            </a:xfrm>
            <a:prstGeom prst="rect">
              <a:avLst/>
            </a:prstGeom>
          </p:spPr>
          <p:txBody>
            <a:bodyPr anchor="ctr" rtlCol="false" tIns="50800" lIns="50800" bIns="50800" rIns="50800"/>
            <a:lstStyle/>
            <a:p>
              <a:pPr algn="ctr">
                <a:lnSpc>
                  <a:spcPts val="2479"/>
                </a:lnSpc>
              </a:pPr>
            </a:p>
          </p:txBody>
        </p:sp>
      </p:grpSp>
      <p:sp>
        <p:nvSpPr>
          <p:cNvPr name="AutoShape 8" id="8"/>
          <p:cNvSpPr/>
          <p:nvPr/>
        </p:nvSpPr>
        <p:spPr>
          <a:xfrm>
            <a:off x="2289838" y="1857274"/>
            <a:ext cx="4776673" cy="0"/>
          </a:xfrm>
          <a:prstGeom prst="line">
            <a:avLst/>
          </a:prstGeom>
          <a:ln cap="flat" w="76200">
            <a:solidFill>
              <a:srgbClr val="EAE4D2"/>
            </a:solidFill>
            <a:prstDash val="solid"/>
            <a:headEnd type="none" len="sm" w="sm"/>
            <a:tailEnd type="none" len="sm" w="sm"/>
          </a:ln>
        </p:spPr>
      </p:sp>
      <p:grpSp>
        <p:nvGrpSpPr>
          <p:cNvPr name="Group 9" id="9"/>
          <p:cNvGrpSpPr/>
          <p:nvPr/>
        </p:nvGrpSpPr>
        <p:grpSpPr>
          <a:xfrm rot="0">
            <a:off x="778614" y="3807059"/>
            <a:ext cx="7799121" cy="6479941"/>
            <a:chOff x="0" y="0"/>
            <a:chExt cx="10398828" cy="8639921"/>
          </a:xfrm>
        </p:grpSpPr>
        <p:pic>
          <p:nvPicPr>
            <p:cNvPr name="Picture 10" id="10"/>
            <p:cNvPicPr>
              <a:picLocks noChangeAspect="true"/>
            </p:cNvPicPr>
            <p:nvPr/>
          </p:nvPicPr>
          <p:blipFill>
            <a:blip r:embed="rId2"/>
            <a:srcRect l="9905" t="0" r="9905" b="0"/>
            <a:stretch>
              <a:fillRect/>
            </a:stretch>
          </p:blipFill>
          <p:spPr>
            <a:xfrm flipH="false" flipV="false">
              <a:off x="0" y="0"/>
              <a:ext cx="10398828" cy="8639921"/>
            </a:xfrm>
            <a:prstGeom prst="rect">
              <a:avLst/>
            </a:prstGeom>
          </p:spPr>
        </p:pic>
      </p:grpSp>
      <p:grpSp>
        <p:nvGrpSpPr>
          <p:cNvPr name="Group 11" id="11"/>
          <p:cNvGrpSpPr/>
          <p:nvPr/>
        </p:nvGrpSpPr>
        <p:grpSpPr>
          <a:xfrm rot="0">
            <a:off x="15357705" y="7637029"/>
            <a:ext cx="4136867" cy="413686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4" id="14"/>
          <p:cNvGrpSpPr/>
          <p:nvPr/>
        </p:nvGrpSpPr>
        <p:grpSpPr>
          <a:xfrm rot="0">
            <a:off x="9001554" y="708517"/>
            <a:ext cx="640365" cy="64036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17" id="17"/>
          <p:cNvSpPr/>
          <p:nvPr/>
        </p:nvSpPr>
        <p:spPr>
          <a:xfrm flipH="false" flipV="false" rot="0">
            <a:off x="11928245" y="174639"/>
            <a:ext cx="2744932" cy="1480111"/>
          </a:xfrm>
          <a:custGeom>
            <a:avLst/>
            <a:gdLst/>
            <a:ahLst/>
            <a:cxnLst/>
            <a:rect r="r" b="b" t="t" l="l"/>
            <a:pathLst>
              <a:path h="1480111" w="2744932">
                <a:moveTo>
                  <a:pt x="0" y="0"/>
                </a:moveTo>
                <a:lnTo>
                  <a:pt x="2744932" y="0"/>
                </a:lnTo>
                <a:lnTo>
                  <a:pt x="2744932" y="1480110"/>
                </a:lnTo>
                <a:lnTo>
                  <a:pt x="0" y="1480110"/>
                </a:lnTo>
                <a:lnTo>
                  <a:pt x="0" y="0"/>
                </a:lnTo>
                <a:close/>
              </a:path>
            </a:pathLst>
          </a:custGeom>
          <a:blipFill>
            <a:blip r:embed="rId3"/>
            <a:stretch>
              <a:fillRect l="0" t="0" r="0" b="0"/>
            </a:stretch>
          </a:blipFill>
        </p:spPr>
      </p:sp>
      <p:grpSp>
        <p:nvGrpSpPr>
          <p:cNvPr name="Group 18" id="18"/>
          <p:cNvGrpSpPr/>
          <p:nvPr/>
        </p:nvGrpSpPr>
        <p:grpSpPr>
          <a:xfrm rot="0">
            <a:off x="9144000" y="3019372"/>
            <a:ext cx="640365" cy="64036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21" id="21"/>
          <p:cNvSpPr/>
          <p:nvPr/>
        </p:nvSpPr>
        <p:spPr>
          <a:xfrm flipH="false" flipV="false" rot="0">
            <a:off x="12182480" y="2485493"/>
            <a:ext cx="2037203" cy="1304970"/>
          </a:xfrm>
          <a:custGeom>
            <a:avLst/>
            <a:gdLst/>
            <a:ahLst/>
            <a:cxnLst/>
            <a:rect r="r" b="b" t="t" l="l"/>
            <a:pathLst>
              <a:path h="1304970" w="2037203">
                <a:moveTo>
                  <a:pt x="0" y="0"/>
                </a:moveTo>
                <a:lnTo>
                  <a:pt x="2037203" y="0"/>
                </a:lnTo>
                <a:lnTo>
                  <a:pt x="2037203" y="1304970"/>
                </a:lnTo>
                <a:lnTo>
                  <a:pt x="0" y="1304970"/>
                </a:lnTo>
                <a:lnTo>
                  <a:pt x="0" y="0"/>
                </a:lnTo>
                <a:close/>
              </a:path>
            </a:pathLst>
          </a:custGeom>
          <a:blipFill>
            <a:blip r:embed="rId4"/>
            <a:stretch>
              <a:fillRect l="0" t="0" r="0" b="0"/>
            </a:stretch>
          </a:blipFill>
        </p:spPr>
      </p:sp>
      <p:grpSp>
        <p:nvGrpSpPr>
          <p:cNvPr name="Group 22" id="22"/>
          <p:cNvGrpSpPr/>
          <p:nvPr/>
        </p:nvGrpSpPr>
        <p:grpSpPr>
          <a:xfrm rot="0">
            <a:off x="9390403" y="5024894"/>
            <a:ext cx="640365" cy="64036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25" id="25"/>
          <p:cNvSpPr/>
          <p:nvPr/>
        </p:nvSpPr>
        <p:spPr>
          <a:xfrm flipH="false" flipV="false" rot="0">
            <a:off x="12846010" y="4556142"/>
            <a:ext cx="2747347" cy="1577868"/>
          </a:xfrm>
          <a:custGeom>
            <a:avLst/>
            <a:gdLst/>
            <a:ahLst/>
            <a:cxnLst/>
            <a:rect r="r" b="b" t="t" l="l"/>
            <a:pathLst>
              <a:path h="1577868" w="2747347">
                <a:moveTo>
                  <a:pt x="0" y="0"/>
                </a:moveTo>
                <a:lnTo>
                  <a:pt x="2747347" y="0"/>
                </a:lnTo>
                <a:lnTo>
                  <a:pt x="2747347" y="1577868"/>
                </a:lnTo>
                <a:lnTo>
                  <a:pt x="0" y="1577868"/>
                </a:lnTo>
                <a:lnTo>
                  <a:pt x="0" y="0"/>
                </a:lnTo>
                <a:close/>
              </a:path>
            </a:pathLst>
          </a:custGeom>
          <a:blipFill>
            <a:blip r:embed="rId5"/>
            <a:stretch>
              <a:fillRect l="0" t="0" r="0" b="0"/>
            </a:stretch>
          </a:blipFill>
        </p:spPr>
      </p:sp>
      <p:grpSp>
        <p:nvGrpSpPr>
          <p:cNvPr name="Group 26" id="26"/>
          <p:cNvGrpSpPr/>
          <p:nvPr/>
        </p:nvGrpSpPr>
        <p:grpSpPr>
          <a:xfrm rot="0">
            <a:off x="9469853" y="7010263"/>
            <a:ext cx="640365" cy="64036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29" id="29"/>
          <p:cNvSpPr/>
          <p:nvPr/>
        </p:nvSpPr>
        <p:spPr>
          <a:xfrm flipH="false" flipV="false" rot="0">
            <a:off x="13201082" y="6337761"/>
            <a:ext cx="1759163" cy="1553069"/>
          </a:xfrm>
          <a:custGeom>
            <a:avLst/>
            <a:gdLst/>
            <a:ahLst/>
            <a:cxnLst/>
            <a:rect r="r" b="b" t="t" l="l"/>
            <a:pathLst>
              <a:path h="1553069" w="1759163">
                <a:moveTo>
                  <a:pt x="0" y="0"/>
                </a:moveTo>
                <a:lnTo>
                  <a:pt x="1759163" y="0"/>
                </a:lnTo>
                <a:lnTo>
                  <a:pt x="1759163" y="1553069"/>
                </a:lnTo>
                <a:lnTo>
                  <a:pt x="0" y="1553069"/>
                </a:lnTo>
                <a:lnTo>
                  <a:pt x="0" y="0"/>
                </a:lnTo>
                <a:close/>
              </a:path>
            </a:pathLst>
          </a:custGeom>
          <a:blipFill>
            <a:blip r:embed="rId6"/>
            <a:stretch>
              <a:fillRect l="0" t="0" r="0" b="0"/>
            </a:stretch>
          </a:blipFill>
        </p:spPr>
      </p:sp>
      <p:sp>
        <p:nvSpPr>
          <p:cNvPr name="TextBox 30" id="30"/>
          <p:cNvSpPr txBox="true"/>
          <p:nvPr/>
        </p:nvSpPr>
        <p:spPr>
          <a:xfrm rot="0">
            <a:off x="10061019" y="764925"/>
            <a:ext cx="2121461" cy="479926"/>
          </a:xfrm>
          <a:prstGeom prst="rect">
            <a:avLst/>
          </a:prstGeom>
        </p:spPr>
        <p:txBody>
          <a:bodyPr anchor="t" rtlCol="false" tIns="0" lIns="0" bIns="0" rIns="0">
            <a:spAutoFit/>
          </a:bodyPr>
          <a:lstStyle/>
          <a:p>
            <a:pPr algn="just" marL="0" indent="0" lvl="0">
              <a:lnSpc>
                <a:spcPts val="3997"/>
              </a:lnSpc>
            </a:pPr>
            <a:r>
              <a:rPr lang="en-US" sz="2855" u="sng">
                <a:solidFill>
                  <a:srgbClr val="000000"/>
                </a:solidFill>
                <a:latin typeface="Open Sans"/>
                <a:ea typeface="Open Sans"/>
                <a:cs typeface="Open Sans"/>
                <a:sym typeface="Open Sans"/>
                <a:hlinkClick r:id="rId7" tooltip="https://www.google.com/url?sa=t&amp;rct=j&amp;q=&amp;esrc=s&amp;source=web&amp;cd=&amp;cad=rja&amp;uact=8&amp;ved=2ahUKEwjF0MqHzP2NAxUbaqQEHTqlA1kQFnoECAoQAQ&amp;url=https%3A%2F%2Fscikit-learn.org%2F&amp;usg=AOvVaw3pidYsGhglQXGDh_4GMetL&amp;opi=89978449"/>
              </a:rPr>
              <a:t>SKLEARN </a:t>
            </a:r>
          </a:p>
        </p:txBody>
      </p:sp>
      <p:sp>
        <p:nvSpPr>
          <p:cNvPr name="TextBox 31" id="31"/>
          <p:cNvSpPr txBox="true"/>
          <p:nvPr/>
        </p:nvSpPr>
        <p:spPr>
          <a:xfrm rot="0">
            <a:off x="1359021" y="533694"/>
            <a:ext cx="6543494" cy="838201"/>
          </a:xfrm>
          <a:prstGeom prst="rect">
            <a:avLst/>
          </a:prstGeom>
        </p:spPr>
        <p:txBody>
          <a:bodyPr anchor="t" rtlCol="false" tIns="0" lIns="0" bIns="0" rIns="0">
            <a:spAutoFit/>
          </a:bodyPr>
          <a:lstStyle/>
          <a:p>
            <a:pPr algn="l">
              <a:lnSpc>
                <a:spcPts val="6300"/>
              </a:lnSpc>
            </a:pPr>
            <a:r>
              <a:rPr lang="en-US" sz="6000" b="true">
                <a:solidFill>
                  <a:srgbClr val="FFFFFF"/>
                </a:solidFill>
                <a:latin typeface="Inter Bold"/>
                <a:ea typeface="Inter Bold"/>
                <a:cs typeface="Inter Bold"/>
                <a:sym typeface="Inter Bold"/>
              </a:rPr>
              <a:t>8. BIBIOGRAPHIE</a:t>
            </a:r>
          </a:p>
        </p:txBody>
      </p:sp>
      <p:sp>
        <p:nvSpPr>
          <p:cNvPr name="TextBox 32" id="32"/>
          <p:cNvSpPr txBox="true"/>
          <p:nvPr/>
        </p:nvSpPr>
        <p:spPr>
          <a:xfrm rot="0">
            <a:off x="10203465" y="3075779"/>
            <a:ext cx="2121461" cy="479926"/>
          </a:xfrm>
          <a:prstGeom prst="rect">
            <a:avLst/>
          </a:prstGeom>
        </p:spPr>
        <p:txBody>
          <a:bodyPr anchor="t" rtlCol="false" tIns="0" lIns="0" bIns="0" rIns="0">
            <a:spAutoFit/>
          </a:bodyPr>
          <a:lstStyle/>
          <a:p>
            <a:pPr algn="just" marL="0" indent="0" lvl="0">
              <a:lnSpc>
                <a:spcPts val="3997"/>
              </a:lnSpc>
            </a:pPr>
            <a:r>
              <a:rPr lang="en-US" sz="2855" u="sng">
                <a:solidFill>
                  <a:srgbClr val="000000"/>
                </a:solidFill>
                <a:latin typeface="Open Sans"/>
                <a:ea typeface="Open Sans"/>
                <a:cs typeface="Open Sans"/>
                <a:sym typeface="Open Sans"/>
                <a:hlinkClick r:id="rId8" tooltip="https://www.google.com/url?sa=t&amp;rct=j&amp;q=&amp;esrc=s&amp;source=web&amp;cd=&amp;cad=rja&amp;uact=8&amp;ved=2ahUKEwiYi5KLzf2NAxVvNfsDHQ1gAp4QFnoECBgQAQ&amp;url=https%3A%2F%2Fwww.tensorflow.org%2Fapi_docs%2Fpython%2Ftf%2Fkeras%2Flayers%2FLSTM&amp;usg=AOvVaw3D6L4vXzjjeHZZF_wdCimC&amp;opi=89978449"/>
              </a:rPr>
              <a:t>LSTM</a:t>
            </a:r>
          </a:p>
        </p:txBody>
      </p:sp>
      <p:sp>
        <p:nvSpPr>
          <p:cNvPr name="TextBox 33" id="33"/>
          <p:cNvSpPr txBox="true"/>
          <p:nvPr/>
        </p:nvSpPr>
        <p:spPr>
          <a:xfrm rot="0">
            <a:off x="10449868" y="5081301"/>
            <a:ext cx="2121461" cy="479926"/>
          </a:xfrm>
          <a:prstGeom prst="rect">
            <a:avLst/>
          </a:prstGeom>
        </p:spPr>
        <p:txBody>
          <a:bodyPr anchor="t" rtlCol="false" tIns="0" lIns="0" bIns="0" rIns="0">
            <a:spAutoFit/>
          </a:bodyPr>
          <a:lstStyle/>
          <a:p>
            <a:pPr algn="just" marL="0" indent="0" lvl="0">
              <a:lnSpc>
                <a:spcPts val="3997"/>
              </a:lnSpc>
            </a:pPr>
            <a:r>
              <a:rPr lang="en-US" sz="2855" u="sng">
                <a:solidFill>
                  <a:srgbClr val="000000"/>
                </a:solidFill>
                <a:latin typeface="Open Sans"/>
                <a:ea typeface="Open Sans"/>
                <a:cs typeface="Open Sans"/>
                <a:sym typeface="Open Sans"/>
                <a:hlinkClick r:id="rId9" tooltip="https://www.google.com/url?sa=t&amp;rct=j&amp;q=&amp;esrc=s&amp;source=web&amp;cd=&amp;cad=rja&amp;uact=8&amp;ved=2ahUKEwjb1aXMzf2NAxVUTaQEHd3oLO4QFnoECAoQAQ&amp;url=https%3A%2F%2Fmediapipe.readthedocs.io%2F&amp;usg=AOvVaw0X4nfZ9OeffxJQau-eQxxA&amp;opi=89978449"/>
              </a:rPr>
              <a:t>MEDIAPIPE</a:t>
            </a:r>
          </a:p>
        </p:txBody>
      </p:sp>
      <p:sp>
        <p:nvSpPr>
          <p:cNvPr name="TextBox 34" id="34"/>
          <p:cNvSpPr txBox="true"/>
          <p:nvPr/>
        </p:nvSpPr>
        <p:spPr>
          <a:xfrm rot="0">
            <a:off x="10529318" y="7066670"/>
            <a:ext cx="2121461" cy="479926"/>
          </a:xfrm>
          <a:prstGeom prst="rect">
            <a:avLst/>
          </a:prstGeom>
        </p:spPr>
        <p:txBody>
          <a:bodyPr anchor="t" rtlCol="false" tIns="0" lIns="0" bIns="0" rIns="0">
            <a:spAutoFit/>
          </a:bodyPr>
          <a:lstStyle/>
          <a:p>
            <a:pPr algn="just" marL="0" indent="0" lvl="0">
              <a:lnSpc>
                <a:spcPts val="3997"/>
              </a:lnSpc>
            </a:pPr>
            <a:r>
              <a:rPr lang="en-US" sz="2855" u="sng">
                <a:solidFill>
                  <a:srgbClr val="000000"/>
                </a:solidFill>
                <a:latin typeface="Open Sans"/>
                <a:ea typeface="Open Sans"/>
                <a:cs typeface="Open Sans"/>
                <a:sym typeface="Open Sans"/>
                <a:hlinkClick r:id="rId10" tooltip="https://www.google.com/url?sa=t&amp;rct=j&amp;q=&amp;esrc=s&amp;source=web&amp;cd=&amp;cad=rja&amp;uact=8&amp;ved=2ahUKEwj3xu2Kzv2NAxWNT6QEHfREAckQFnoECBwQAQ&amp;url=https%3A%2F%2Fopencv.org%2F&amp;usg=AOvVaw0nLWFztJIlbNMAYoheT9Qm&amp;opi=89978449"/>
              </a:rPr>
              <a:t>OPEN CV</a:t>
            </a:r>
          </a:p>
        </p:txBody>
      </p:sp>
      <p:grpSp>
        <p:nvGrpSpPr>
          <p:cNvPr name="Group 35" id="35"/>
          <p:cNvGrpSpPr/>
          <p:nvPr/>
        </p:nvGrpSpPr>
        <p:grpSpPr>
          <a:xfrm rot="0">
            <a:off x="16662247" y="8736042"/>
            <a:ext cx="1194106" cy="1236944"/>
            <a:chOff x="0" y="0"/>
            <a:chExt cx="812800" cy="841959"/>
          </a:xfrm>
        </p:grpSpPr>
        <p:sp>
          <p:nvSpPr>
            <p:cNvPr name="Freeform 36" id="36"/>
            <p:cNvSpPr/>
            <p:nvPr/>
          </p:nvSpPr>
          <p:spPr>
            <a:xfrm flipH="false" flipV="false" rot="0">
              <a:off x="0" y="0"/>
              <a:ext cx="812800" cy="841958"/>
            </a:xfrm>
            <a:custGeom>
              <a:avLst/>
              <a:gdLst/>
              <a:ahLst/>
              <a:cxnLst/>
              <a:rect r="r" b="b" t="t" l="l"/>
              <a:pathLst>
                <a:path h="841958" w="812800">
                  <a:moveTo>
                    <a:pt x="406400" y="0"/>
                  </a:moveTo>
                  <a:cubicBezTo>
                    <a:pt x="181951" y="0"/>
                    <a:pt x="0" y="188479"/>
                    <a:pt x="0" y="420979"/>
                  </a:cubicBezTo>
                  <a:cubicBezTo>
                    <a:pt x="0" y="653480"/>
                    <a:pt x="181951" y="841958"/>
                    <a:pt x="406400" y="841958"/>
                  </a:cubicBezTo>
                  <a:cubicBezTo>
                    <a:pt x="630849" y="841958"/>
                    <a:pt x="812800" y="653480"/>
                    <a:pt x="812800" y="420979"/>
                  </a:cubicBezTo>
                  <a:cubicBezTo>
                    <a:pt x="812800" y="188479"/>
                    <a:pt x="630849" y="0"/>
                    <a:pt x="406400" y="0"/>
                  </a:cubicBezTo>
                  <a:close/>
                </a:path>
              </a:pathLst>
            </a:custGeom>
            <a:solidFill>
              <a:srgbClr val="EAE4D2"/>
            </a:solidFill>
          </p:spPr>
        </p:sp>
        <p:sp>
          <p:nvSpPr>
            <p:cNvPr name="TextBox 37" id="37"/>
            <p:cNvSpPr txBox="true"/>
            <p:nvPr/>
          </p:nvSpPr>
          <p:spPr>
            <a:xfrm>
              <a:off x="76200" y="-63941"/>
              <a:ext cx="660400" cy="826966"/>
            </a:xfrm>
            <a:prstGeom prst="rect">
              <a:avLst/>
            </a:prstGeom>
          </p:spPr>
          <p:txBody>
            <a:bodyPr anchor="ctr" rtlCol="false" tIns="50800" lIns="50800" bIns="50800" rIns="50800"/>
            <a:lstStyle/>
            <a:p>
              <a:pPr algn="ctr">
                <a:lnSpc>
                  <a:spcPts val="6974"/>
                </a:lnSpc>
              </a:pPr>
              <a:r>
                <a:rPr lang="en-US" b="true" sz="4499">
                  <a:solidFill>
                    <a:srgbClr val="17726D"/>
                  </a:solidFill>
                  <a:latin typeface="Open Sans Medium"/>
                  <a:ea typeface="Open Sans Medium"/>
                  <a:cs typeface="Open Sans Medium"/>
                  <a:sym typeface="Open Sans Medium"/>
                </a:rPr>
                <a:t>13</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759" y="6802807"/>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981075" y="7578233"/>
            <a:ext cx="16138684" cy="0"/>
          </a:xfrm>
          <a:prstGeom prst="line">
            <a:avLst/>
          </a:prstGeom>
          <a:ln cap="flat" w="38100">
            <a:solidFill>
              <a:srgbClr val="17726D"/>
            </a:solidFill>
            <a:prstDash val="solid"/>
            <a:headEnd type="none" len="sm" w="sm"/>
            <a:tailEnd type="none" len="sm" w="sm"/>
          </a:ln>
        </p:spPr>
      </p:sp>
      <p:grpSp>
        <p:nvGrpSpPr>
          <p:cNvPr name="Group 6" id="6"/>
          <p:cNvGrpSpPr/>
          <p:nvPr/>
        </p:nvGrpSpPr>
        <p:grpSpPr>
          <a:xfrm rot="0">
            <a:off x="11517403" y="2044291"/>
            <a:ext cx="4758515" cy="47585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1958124" y="5143500"/>
            <a:ext cx="447675" cy="44767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2" id="12"/>
          <p:cNvGrpSpPr/>
          <p:nvPr/>
        </p:nvGrpSpPr>
        <p:grpSpPr>
          <a:xfrm rot="0">
            <a:off x="15972039" y="656036"/>
            <a:ext cx="1241303" cy="575606"/>
            <a:chOff x="0" y="0"/>
            <a:chExt cx="326928" cy="151600"/>
          </a:xfrm>
        </p:grpSpPr>
        <p:sp>
          <p:nvSpPr>
            <p:cNvPr name="Freeform 13" id="13"/>
            <p:cNvSpPr/>
            <p:nvPr/>
          </p:nvSpPr>
          <p:spPr>
            <a:xfrm flipH="false" flipV="false" rot="0">
              <a:off x="0" y="0"/>
              <a:ext cx="326928" cy="151600"/>
            </a:xfrm>
            <a:custGeom>
              <a:avLst/>
              <a:gdLst/>
              <a:ahLst/>
              <a:cxnLst/>
              <a:rect r="r" b="b" t="t" l="l"/>
              <a:pathLst>
                <a:path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name="TextBox 14" id="14"/>
            <p:cNvSpPr txBox="true"/>
            <p:nvPr/>
          </p:nvSpPr>
          <p:spPr>
            <a:xfrm>
              <a:off x="0" y="-47625"/>
              <a:ext cx="326928" cy="199225"/>
            </a:xfrm>
            <a:prstGeom prst="rect">
              <a:avLst/>
            </a:prstGeom>
          </p:spPr>
          <p:txBody>
            <a:bodyPr anchor="ctr" rtlCol="false" tIns="50800" lIns="50800" bIns="50800" rIns="50800"/>
            <a:lstStyle/>
            <a:p>
              <a:pPr algn="ctr">
                <a:lnSpc>
                  <a:spcPts val="2479"/>
                </a:lnSpc>
              </a:pPr>
            </a:p>
          </p:txBody>
        </p:sp>
      </p:grpSp>
      <p:sp>
        <p:nvSpPr>
          <p:cNvPr name="Freeform 15" id="15"/>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981075" y="2950721"/>
            <a:ext cx="10412861" cy="1973584"/>
          </a:xfrm>
          <a:prstGeom prst="rect">
            <a:avLst/>
          </a:prstGeom>
        </p:spPr>
        <p:txBody>
          <a:bodyPr anchor="t" rtlCol="false" tIns="0" lIns="0" bIns="0" rIns="0">
            <a:spAutoFit/>
          </a:bodyPr>
          <a:lstStyle/>
          <a:p>
            <a:pPr algn="l">
              <a:lnSpc>
                <a:spcPts val="16077"/>
              </a:lnSpc>
            </a:pPr>
            <a:r>
              <a:rPr lang="en-US" sz="11484" b="true">
                <a:solidFill>
                  <a:srgbClr val="17726D"/>
                </a:solidFill>
                <a:latin typeface="Inter Bold"/>
                <a:ea typeface="Inter Bold"/>
                <a:cs typeface="Inter Bold"/>
                <a:sym typeface="Inter Bold"/>
              </a:rPr>
              <a:t>MERCI POUR</a:t>
            </a:r>
          </a:p>
        </p:txBody>
      </p:sp>
      <p:sp>
        <p:nvSpPr>
          <p:cNvPr name="TextBox 17" id="17"/>
          <p:cNvSpPr txBox="true"/>
          <p:nvPr/>
        </p:nvSpPr>
        <p:spPr>
          <a:xfrm rot="0">
            <a:off x="2574309" y="5098098"/>
            <a:ext cx="8069342" cy="481330"/>
          </a:xfrm>
          <a:prstGeom prst="rect">
            <a:avLst/>
          </a:prstGeom>
        </p:spPr>
        <p:txBody>
          <a:bodyPr anchor="t" rtlCol="false" tIns="0" lIns="0" bIns="0" rIns="0">
            <a:spAutoFit/>
          </a:bodyPr>
          <a:lstStyle/>
          <a:p>
            <a:pPr algn="l" marL="0" indent="0" lvl="0">
              <a:lnSpc>
                <a:spcPts val="3919"/>
              </a:lnSpc>
            </a:pPr>
            <a:r>
              <a:rPr lang="en-US" b="true" sz="2799" spc="207">
                <a:solidFill>
                  <a:srgbClr val="000000"/>
                </a:solidFill>
                <a:latin typeface="Open Sans Semi-Bold"/>
                <a:ea typeface="Open Sans Semi-Bold"/>
                <a:cs typeface="Open Sans Semi-Bold"/>
                <a:sym typeface="Open Sans Semi-Bold"/>
              </a:rPr>
              <a:t>POUR VOTRE ATTENTION !</a:t>
            </a:r>
          </a:p>
        </p:txBody>
      </p:sp>
      <p:sp>
        <p:nvSpPr>
          <p:cNvPr name="TextBox 18" id="18"/>
          <p:cNvSpPr txBox="true"/>
          <p:nvPr/>
        </p:nvSpPr>
        <p:spPr>
          <a:xfrm rot="0">
            <a:off x="3937570" y="8524516"/>
            <a:ext cx="10412861" cy="979545"/>
          </a:xfrm>
          <a:prstGeom prst="rect">
            <a:avLst/>
          </a:prstGeom>
        </p:spPr>
        <p:txBody>
          <a:bodyPr anchor="t" rtlCol="false" tIns="0" lIns="0" bIns="0" rIns="0">
            <a:spAutoFit/>
          </a:bodyPr>
          <a:lstStyle/>
          <a:p>
            <a:pPr algn="l">
              <a:lnSpc>
                <a:spcPts val="7959"/>
              </a:lnSpc>
            </a:pPr>
            <a:r>
              <a:rPr lang="en-US" sz="5685" b="true">
                <a:solidFill>
                  <a:srgbClr val="17726D"/>
                </a:solidFill>
                <a:latin typeface="Inter Bold"/>
                <a:ea typeface="Inter Bold"/>
                <a:cs typeface="Inter Bold"/>
                <a:sym typeface="Inter Bold"/>
              </a:rPr>
              <a:t>ANNÉE 2024 - 2025</a:t>
            </a:r>
          </a:p>
        </p:txBody>
      </p:sp>
      <p:grpSp>
        <p:nvGrpSpPr>
          <p:cNvPr name="Group 19" id="19"/>
          <p:cNvGrpSpPr/>
          <p:nvPr/>
        </p:nvGrpSpPr>
        <p:grpSpPr>
          <a:xfrm rot="0">
            <a:off x="16662247" y="8736042"/>
            <a:ext cx="1194106" cy="1236944"/>
            <a:chOff x="0" y="0"/>
            <a:chExt cx="812800" cy="841959"/>
          </a:xfrm>
        </p:grpSpPr>
        <p:sp>
          <p:nvSpPr>
            <p:cNvPr name="Freeform 20" id="20"/>
            <p:cNvSpPr/>
            <p:nvPr/>
          </p:nvSpPr>
          <p:spPr>
            <a:xfrm flipH="false" flipV="false" rot="0">
              <a:off x="0" y="0"/>
              <a:ext cx="812800" cy="841958"/>
            </a:xfrm>
            <a:custGeom>
              <a:avLst/>
              <a:gdLst/>
              <a:ahLst/>
              <a:cxnLst/>
              <a:rect r="r" b="b" t="t" l="l"/>
              <a:pathLst>
                <a:path h="841958" w="812800">
                  <a:moveTo>
                    <a:pt x="406400" y="0"/>
                  </a:moveTo>
                  <a:cubicBezTo>
                    <a:pt x="181951" y="0"/>
                    <a:pt x="0" y="188479"/>
                    <a:pt x="0" y="420979"/>
                  </a:cubicBezTo>
                  <a:cubicBezTo>
                    <a:pt x="0" y="653480"/>
                    <a:pt x="181951" y="841958"/>
                    <a:pt x="406400" y="841958"/>
                  </a:cubicBezTo>
                  <a:cubicBezTo>
                    <a:pt x="630849" y="841958"/>
                    <a:pt x="812800" y="653480"/>
                    <a:pt x="812800" y="420979"/>
                  </a:cubicBezTo>
                  <a:cubicBezTo>
                    <a:pt x="812800" y="188479"/>
                    <a:pt x="630849" y="0"/>
                    <a:pt x="406400" y="0"/>
                  </a:cubicBezTo>
                  <a:close/>
                </a:path>
              </a:pathLst>
            </a:custGeom>
            <a:solidFill>
              <a:srgbClr val="EAE4D2"/>
            </a:solidFill>
          </p:spPr>
        </p:sp>
        <p:sp>
          <p:nvSpPr>
            <p:cNvPr name="TextBox 21" id="21"/>
            <p:cNvSpPr txBox="true"/>
            <p:nvPr/>
          </p:nvSpPr>
          <p:spPr>
            <a:xfrm>
              <a:off x="76200" y="-63941"/>
              <a:ext cx="660400" cy="826966"/>
            </a:xfrm>
            <a:prstGeom prst="rect">
              <a:avLst/>
            </a:prstGeom>
          </p:spPr>
          <p:txBody>
            <a:bodyPr anchor="ctr" rtlCol="false" tIns="50800" lIns="50800" bIns="50800" rIns="50800"/>
            <a:lstStyle/>
            <a:p>
              <a:pPr algn="ctr">
                <a:lnSpc>
                  <a:spcPts val="6974"/>
                </a:lnSpc>
              </a:pPr>
              <a:r>
                <a:rPr lang="en-US" b="true" sz="4499">
                  <a:solidFill>
                    <a:srgbClr val="17726D"/>
                  </a:solidFill>
                  <a:latin typeface="Open Sans Medium"/>
                  <a:ea typeface="Open Sans Medium"/>
                  <a:cs typeface="Open Sans Medium"/>
                  <a:sym typeface="Open Sans Medium"/>
                </a:rPr>
                <a:t>14</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37101" y="4421381"/>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1979517" y="0"/>
            <a:ext cx="6308483" cy="10287000"/>
            <a:chOff x="0" y="0"/>
            <a:chExt cx="1661493" cy="2709333"/>
          </a:xfrm>
        </p:grpSpPr>
        <p:sp>
          <p:nvSpPr>
            <p:cNvPr name="Freeform 6" id="6"/>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7" id="7"/>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7649083" y="1028700"/>
            <a:ext cx="9256707" cy="2965198"/>
            <a:chOff x="0" y="0"/>
            <a:chExt cx="12342277" cy="3953597"/>
          </a:xfrm>
        </p:grpSpPr>
        <p:pic>
          <p:nvPicPr>
            <p:cNvPr name="Picture 9" id="9"/>
            <p:cNvPicPr>
              <a:picLocks noChangeAspect="true"/>
            </p:cNvPicPr>
            <p:nvPr/>
          </p:nvPicPr>
          <p:blipFill>
            <a:blip r:embed="rId2"/>
            <a:srcRect l="0" t="23685" r="0" b="28177"/>
            <a:stretch>
              <a:fillRect/>
            </a:stretch>
          </p:blipFill>
          <p:spPr>
            <a:xfrm flipH="false" flipV="false">
              <a:off x="0" y="0"/>
              <a:ext cx="12342277" cy="3953597"/>
            </a:xfrm>
            <a:prstGeom prst="rect">
              <a:avLst/>
            </a:prstGeom>
          </p:spPr>
        </p:pic>
      </p:grpSp>
      <p:grpSp>
        <p:nvGrpSpPr>
          <p:cNvPr name="Group 10" id="10"/>
          <p:cNvGrpSpPr/>
          <p:nvPr/>
        </p:nvGrpSpPr>
        <p:grpSpPr>
          <a:xfrm rot="0">
            <a:off x="863539" y="5696948"/>
            <a:ext cx="969409" cy="986123"/>
            <a:chOff x="0" y="0"/>
            <a:chExt cx="812800" cy="826814"/>
          </a:xfrm>
        </p:grpSpPr>
        <p:sp>
          <p:nvSpPr>
            <p:cNvPr name="Freeform 11" id="11"/>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12" id="12"/>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02</a:t>
              </a:r>
            </a:p>
          </p:txBody>
        </p:sp>
      </p:grpSp>
      <p:grpSp>
        <p:nvGrpSpPr>
          <p:cNvPr name="Group 13" id="13"/>
          <p:cNvGrpSpPr/>
          <p:nvPr/>
        </p:nvGrpSpPr>
        <p:grpSpPr>
          <a:xfrm rot="0">
            <a:off x="6421528" y="5008204"/>
            <a:ext cx="969409" cy="986123"/>
            <a:chOff x="0" y="0"/>
            <a:chExt cx="812800" cy="826814"/>
          </a:xfrm>
        </p:grpSpPr>
        <p:sp>
          <p:nvSpPr>
            <p:cNvPr name="Freeform 14" id="14"/>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15" id="15"/>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05</a:t>
              </a:r>
            </a:p>
          </p:txBody>
        </p:sp>
      </p:grpSp>
      <p:grpSp>
        <p:nvGrpSpPr>
          <p:cNvPr name="Group 16" id="16"/>
          <p:cNvGrpSpPr/>
          <p:nvPr/>
        </p:nvGrpSpPr>
        <p:grpSpPr>
          <a:xfrm rot="0">
            <a:off x="863539" y="7122635"/>
            <a:ext cx="969409" cy="986123"/>
            <a:chOff x="0" y="0"/>
            <a:chExt cx="812800" cy="826814"/>
          </a:xfrm>
        </p:grpSpPr>
        <p:sp>
          <p:nvSpPr>
            <p:cNvPr name="Freeform 17" id="17"/>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18" id="18"/>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03</a:t>
              </a:r>
            </a:p>
          </p:txBody>
        </p:sp>
      </p:grpSp>
      <p:grpSp>
        <p:nvGrpSpPr>
          <p:cNvPr name="Group 19" id="19"/>
          <p:cNvGrpSpPr/>
          <p:nvPr/>
        </p:nvGrpSpPr>
        <p:grpSpPr>
          <a:xfrm rot="0">
            <a:off x="6421528" y="6433891"/>
            <a:ext cx="969409" cy="986123"/>
            <a:chOff x="0" y="0"/>
            <a:chExt cx="812800" cy="826814"/>
          </a:xfrm>
        </p:grpSpPr>
        <p:sp>
          <p:nvSpPr>
            <p:cNvPr name="Freeform 20" id="20"/>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1" id="21"/>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06</a:t>
              </a:r>
            </a:p>
          </p:txBody>
        </p:sp>
      </p:grpSp>
      <p:grpSp>
        <p:nvGrpSpPr>
          <p:cNvPr name="Group 22" id="22"/>
          <p:cNvGrpSpPr/>
          <p:nvPr/>
        </p:nvGrpSpPr>
        <p:grpSpPr>
          <a:xfrm rot="0">
            <a:off x="863539" y="8548322"/>
            <a:ext cx="969409" cy="986123"/>
            <a:chOff x="0" y="0"/>
            <a:chExt cx="812800" cy="826814"/>
          </a:xfrm>
        </p:grpSpPr>
        <p:sp>
          <p:nvSpPr>
            <p:cNvPr name="Freeform 23" id="23"/>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4" id="24"/>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04</a:t>
              </a:r>
            </a:p>
          </p:txBody>
        </p:sp>
      </p:grpSp>
      <p:grpSp>
        <p:nvGrpSpPr>
          <p:cNvPr name="Group 25" id="25"/>
          <p:cNvGrpSpPr/>
          <p:nvPr/>
        </p:nvGrpSpPr>
        <p:grpSpPr>
          <a:xfrm rot="0">
            <a:off x="6421528" y="7707178"/>
            <a:ext cx="969409" cy="986123"/>
            <a:chOff x="0" y="0"/>
            <a:chExt cx="812800" cy="826814"/>
          </a:xfrm>
        </p:grpSpPr>
        <p:sp>
          <p:nvSpPr>
            <p:cNvPr name="Freeform 26" id="26"/>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7" id="27"/>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07</a:t>
              </a:r>
            </a:p>
          </p:txBody>
        </p:sp>
      </p:grpSp>
      <p:sp>
        <p:nvSpPr>
          <p:cNvPr name="AutoShape 28" id="28"/>
          <p:cNvSpPr/>
          <p:nvPr/>
        </p:nvSpPr>
        <p:spPr>
          <a:xfrm>
            <a:off x="844489" y="2984652"/>
            <a:ext cx="6008511" cy="0"/>
          </a:xfrm>
          <a:prstGeom prst="line">
            <a:avLst/>
          </a:prstGeom>
          <a:ln cap="flat" w="76200">
            <a:solidFill>
              <a:srgbClr val="EAE4D2"/>
            </a:solidFill>
            <a:prstDash val="solid"/>
            <a:headEnd type="none" len="sm" w="sm"/>
            <a:tailEnd type="none" len="sm" w="sm"/>
          </a:ln>
        </p:spPr>
      </p:sp>
      <p:grpSp>
        <p:nvGrpSpPr>
          <p:cNvPr name="Group 29" id="29"/>
          <p:cNvGrpSpPr/>
          <p:nvPr/>
        </p:nvGrpSpPr>
        <p:grpSpPr>
          <a:xfrm rot="0">
            <a:off x="6421528" y="8986863"/>
            <a:ext cx="969409" cy="986123"/>
            <a:chOff x="0" y="0"/>
            <a:chExt cx="812800" cy="826814"/>
          </a:xfrm>
        </p:grpSpPr>
        <p:sp>
          <p:nvSpPr>
            <p:cNvPr name="Freeform 30" id="30"/>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31" id="31"/>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08</a:t>
              </a:r>
            </a:p>
          </p:txBody>
        </p:sp>
      </p:grpSp>
      <p:sp>
        <p:nvSpPr>
          <p:cNvPr name="TextBox 32" id="32"/>
          <p:cNvSpPr txBox="true"/>
          <p:nvPr/>
        </p:nvSpPr>
        <p:spPr>
          <a:xfrm rot="0">
            <a:off x="255078" y="1647342"/>
            <a:ext cx="7158103" cy="994410"/>
          </a:xfrm>
          <a:prstGeom prst="rect">
            <a:avLst/>
          </a:prstGeom>
        </p:spPr>
        <p:txBody>
          <a:bodyPr anchor="t" rtlCol="false" tIns="0" lIns="0" bIns="0" rIns="0">
            <a:spAutoFit/>
          </a:bodyPr>
          <a:lstStyle/>
          <a:p>
            <a:pPr algn="ctr">
              <a:lnSpc>
                <a:spcPts val="7560"/>
              </a:lnSpc>
            </a:pPr>
            <a:r>
              <a:rPr lang="en-US" b="true" sz="7200">
                <a:solidFill>
                  <a:srgbClr val="17726D"/>
                </a:solidFill>
                <a:latin typeface="Inter Bold"/>
                <a:ea typeface="Inter Bold"/>
                <a:cs typeface="Inter Bold"/>
                <a:sym typeface="Inter Bold"/>
              </a:rPr>
              <a:t>PLAN</a:t>
            </a:r>
          </a:p>
        </p:txBody>
      </p:sp>
      <p:sp>
        <p:nvSpPr>
          <p:cNvPr name="TextBox 33" id="33"/>
          <p:cNvSpPr txBox="true"/>
          <p:nvPr/>
        </p:nvSpPr>
        <p:spPr>
          <a:xfrm rot="0">
            <a:off x="2091095" y="5946702"/>
            <a:ext cx="3614553" cy="422275"/>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Problématique</a:t>
            </a:r>
          </a:p>
        </p:txBody>
      </p:sp>
      <p:sp>
        <p:nvSpPr>
          <p:cNvPr name="TextBox 34" id="34"/>
          <p:cNvSpPr txBox="true"/>
          <p:nvPr/>
        </p:nvSpPr>
        <p:spPr>
          <a:xfrm rot="0">
            <a:off x="7649083" y="5257958"/>
            <a:ext cx="3614553" cy="422275"/>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Evaluation</a:t>
            </a:r>
          </a:p>
        </p:txBody>
      </p:sp>
      <p:sp>
        <p:nvSpPr>
          <p:cNvPr name="TextBox 35" id="35"/>
          <p:cNvSpPr txBox="true"/>
          <p:nvPr/>
        </p:nvSpPr>
        <p:spPr>
          <a:xfrm rot="0">
            <a:off x="2091095" y="7372389"/>
            <a:ext cx="3614553" cy="422275"/>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Objectif</a:t>
            </a:r>
          </a:p>
        </p:txBody>
      </p:sp>
      <p:sp>
        <p:nvSpPr>
          <p:cNvPr name="TextBox 36" id="36"/>
          <p:cNvSpPr txBox="true"/>
          <p:nvPr/>
        </p:nvSpPr>
        <p:spPr>
          <a:xfrm rot="0">
            <a:off x="7649083" y="6683645"/>
            <a:ext cx="3614553" cy="422275"/>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Résultat</a:t>
            </a:r>
          </a:p>
        </p:txBody>
      </p:sp>
      <p:sp>
        <p:nvSpPr>
          <p:cNvPr name="TextBox 37" id="37"/>
          <p:cNvSpPr txBox="true"/>
          <p:nvPr/>
        </p:nvSpPr>
        <p:spPr>
          <a:xfrm rot="0">
            <a:off x="2091095" y="8798076"/>
            <a:ext cx="3614553" cy="422275"/>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Méthodologie</a:t>
            </a:r>
          </a:p>
        </p:txBody>
      </p:sp>
      <p:sp>
        <p:nvSpPr>
          <p:cNvPr name="TextBox 38" id="38"/>
          <p:cNvSpPr txBox="true"/>
          <p:nvPr/>
        </p:nvSpPr>
        <p:spPr>
          <a:xfrm rot="0">
            <a:off x="7649083" y="7956932"/>
            <a:ext cx="3614553" cy="422275"/>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Conclusion</a:t>
            </a:r>
          </a:p>
        </p:txBody>
      </p:sp>
      <p:sp>
        <p:nvSpPr>
          <p:cNvPr name="TextBox 39" id="39"/>
          <p:cNvSpPr txBox="true"/>
          <p:nvPr/>
        </p:nvSpPr>
        <p:spPr>
          <a:xfrm rot="0">
            <a:off x="594341" y="3137052"/>
            <a:ext cx="6818840" cy="396240"/>
          </a:xfrm>
          <a:prstGeom prst="rect">
            <a:avLst/>
          </a:prstGeom>
        </p:spPr>
        <p:txBody>
          <a:bodyPr anchor="t" rtlCol="false" tIns="0" lIns="0" bIns="0" rIns="0">
            <a:spAutoFit/>
          </a:bodyPr>
          <a:lstStyle/>
          <a:p>
            <a:pPr algn="ctr" marL="0" indent="0" lvl="0">
              <a:lnSpc>
                <a:spcPts val="3359"/>
              </a:lnSpc>
            </a:pPr>
            <a:r>
              <a:rPr lang="en-US" b="true" sz="2400" spc="177">
                <a:solidFill>
                  <a:srgbClr val="000000"/>
                </a:solidFill>
                <a:latin typeface="Open Sans Semi-Bold"/>
                <a:ea typeface="Open Sans Semi-Bold"/>
                <a:cs typeface="Open Sans Semi-Bold"/>
                <a:sym typeface="Open Sans Semi-Bold"/>
              </a:rPr>
              <a:t>DE PRÉSENTATION</a:t>
            </a:r>
          </a:p>
        </p:txBody>
      </p:sp>
      <p:sp>
        <p:nvSpPr>
          <p:cNvPr name="TextBox 40" id="40"/>
          <p:cNvSpPr txBox="true"/>
          <p:nvPr/>
        </p:nvSpPr>
        <p:spPr>
          <a:xfrm rot="0">
            <a:off x="7649083" y="9236617"/>
            <a:ext cx="3614553" cy="422275"/>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Bibiographie</a:t>
            </a:r>
          </a:p>
        </p:txBody>
      </p:sp>
      <p:grpSp>
        <p:nvGrpSpPr>
          <p:cNvPr name="Group 41" id="41"/>
          <p:cNvGrpSpPr/>
          <p:nvPr/>
        </p:nvGrpSpPr>
        <p:grpSpPr>
          <a:xfrm rot="0">
            <a:off x="16662247" y="8736042"/>
            <a:ext cx="1194106" cy="1236944"/>
            <a:chOff x="0" y="0"/>
            <a:chExt cx="812800" cy="841959"/>
          </a:xfrm>
        </p:grpSpPr>
        <p:sp>
          <p:nvSpPr>
            <p:cNvPr name="Freeform 42" id="42"/>
            <p:cNvSpPr/>
            <p:nvPr/>
          </p:nvSpPr>
          <p:spPr>
            <a:xfrm flipH="false" flipV="false" rot="0">
              <a:off x="0" y="0"/>
              <a:ext cx="812800" cy="841958"/>
            </a:xfrm>
            <a:custGeom>
              <a:avLst/>
              <a:gdLst/>
              <a:ahLst/>
              <a:cxnLst/>
              <a:rect r="r" b="b" t="t" l="l"/>
              <a:pathLst>
                <a:path h="841958" w="812800">
                  <a:moveTo>
                    <a:pt x="406400" y="0"/>
                  </a:moveTo>
                  <a:cubicBezTo>
                    <a:pt x="181951" y="0"/>
                    <a:pt x="0" y="188479"/>
                    <a:pt x="0" y="420979"/>
                  </a:cubicBezTo>
                  <a:cubicBezTo>
                    <a:pt x="0" y="653480"/>
                    <a:pt x="181951" y="841958"/>
                    <a:pt x="406400" y="841958"/>
                  </a:cubicBezTo>
                  <a:cubicBezTo>
                    <a:pt x="630849" y="841958"/>
                    <a:pt x="812800" y="653480"/>
                    <a:pt x="812800" y="420979"/>
                  </a:cubicBezTo>
                  <a:cubicBezTo>
                    <a:pt x="812800" y="188479"/>
                    <a:pt x="630849" y="0"/>
                    <a:pt x="406400" y="0"/>
                  </a:cubicBezTo>
                  <a:close/>
                </a:path>
              </a:pathLst>
            </a:custGeom>
            <a:solidFill>
              <a:srgbClr val="EAE4D2"/>
            </a:solidFill>
          </p:spPr>
        </p:sp>
        <p:sp>
          <p:nvSpPr>
            <p:cNvPr name="TextBox 43" id="43"/>
            <p:cNvSpPr txBox="true"/>
            <p:nvPr/>
          </p:nvSpPr>
          <p:spPr>
            <a:xfrm>
              <a:off x="76200" y="-63941"/>
              <a:ext cx="660400" cy="826966"/>
            </a:xfrm>
            <a:prstGeom prst="rect">
              <a:avLst/>
            </a:prstGeom>
          </p:spPr>
          <p:txBody>
            <a:bodyPr anchor="ctr" rtlCol="false" tIns="50800" lIns="50800" bIns="50800" rIns="50800"/>
            <a:lstStyle/>
            <a:p>
              <a:pPr algn="ctr">
                <a:lnSpc>
                  <a:spcPts val="6974"/>
                </a:lnSpc>
              </a:pPr>
              <a:r>
                <a:rPr lang="en-US" b="true" sz="4499">
                  <a:solidFill>
                    <a:srgbClr val="17726D"/>
                  </a:solidFill>
                  <a:latin typeface="Open Sans Medium"/>
                  <a:ea typeface="Open Sans Medium"/>
                  <a:cs typeface="Open Sans Medium"/>
                  <a:sym typeface="Open Sans Medium"/>
                </a:rPr>
                <a:t>2</a:t>
              </a:r>
            </a:p>
          </p:txBody>
        </p:sp>
      </p:grpSp>
      <p:grpSp>
        <p:nvGrpSpPr>
          <p:cNvPr name="Group 44" id="44"/>
          <p:cNvGrpSpPr/>
          <p:nvPr/>
        </p:nvGrpSpPr>
        <p:grpSpPr>
          <a:xfrm rot="0">
            <a:off x="863539" y="4272675"/>
            <a:ext cx="969409" cy="986123"/>
            <a:chOff x="0" y="0"/>
            <a:chExt cx="812800" cy="826814"/>
          </a:xfrm>
        </p:grpSpPr>
        <p:sp>
          <p:nvSpPr>
            <p:cNvPr name="Freeform 45" id="45"/>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46" id="46"/>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01</a:t>
              </a:r>
            </a:p>
          </p:txBody>
        </p:sp>
      </p:grpSp>
      <p:sp>
        <p:nvSpPr>
          <p:cNvPr name="TextBox 47" id="47"/>
          <p:cNvSpPr txBox="true"/>
          <p:nvPr/>
        </p:nvSpPr>
        <p:spPr>
          <a:xfrm rot="0">
            <a:off x="2091095" y="4522429"/>
            <a:ext cx="3614553" cy="422275"/>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08483" cy="10287000"/>
            <a:chOff x="0" y="0"/>
            <a:chExt cx="1661493" cy="2709333"/>
          </a:xfrm>
        </p:grpSpPr>
        <p:sp>
          <p:nvSpPr>
            <p:cNvPr name="Freeform 3" id="3"/>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4" id="4"/>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grpSp>
        <p:nvGrpSpPr>
          <p:cNvPr name="Group 5" id="5"/>
          <p:cNvGrpSpPr>
            <a:grpSpLocks noChangeAspect="true"/>
          </p:cNvGrpSpPr>
          <p:nvPr/>
        </p:nvGrpSpPr>
        <p:grpSpPr>
          <a:xfrm rot="0">
            <a:off x="1028700" y="1559323"/>
            <a:ext cx="7168383" cy="7168355"/>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sp>
        <p:nvSpPr>
          <p:cNvPr name="AutoShape 7" id="7"/>
          <p:cNvSpPr/>
          <p:nvPr/>
        </p:nvSpPr>
        <p:spPr>
          <a:xfrm>
            <a:off x="10258630" y="2281099"/>
            <a:ext cx="5886041" cy="0"/>
          </a:xfrm>
          <a:prstGeom prst="line">
            <a:avLst/>
          </a:prstGeom>
          <a:ln cap="flat" w="76200">
            <a:solidFill>
              <a:srgbClr val="EAE4D2"/>
            </a:solidFill>
            <a:prstDash val="solid"/>
            <a:headEnd type="none" len="sm" w="sm"/>
            <a:tailEnd type="none" len="sm" w="sm"/>
          </a:ln>
        </p:spPr>
      </p:sp>
      <p:grpSp>
        <p:nvGrpSpPr>
          <p:cNvPr name="Group 8" id="8"/>
          <p:cNvGrpSpPr/>
          <p:nvPr/>
        </p:nvGrpSpPr>
        <p:grpSpPr>
          <a:xfrm rot="0">
            <a:off x="1028700" y="8881660"/>
            <a:ext cx="715180" cy="7151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AE4D2"/>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4871011" y="6031106"/>
            <a:ext cx="5402508" cy="540250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4" id="14"/>
          <p:cNvSpPr txBox="true"/>
          <p:nvPr/>
        </p:nvSpPr>
        <p:spPr>
          <a:xfrm rot="0">
            <a:off x="8062401" y="831607"/>
            <a:ext cx="9196899" cy="994410"/>
          </a:xfrm>
          <a:prstGeom prst="rect">
            <a:avLst/>
          </a:prstGeom>
        </p:spPr>
        <p:txBody>
          <a:bodyPr anchor="t" rtlCol="false" tIns="0" lIns="0" bIns="0" rIns="0">
            <a:spAutoFit/>
          </a:bodyPr>
          <a:lstStyle/>
          <a:p>
            <a:pPr algn="l" marL="1554480" indent="-777240" lvl="1">
              <a:lnSpc>
                <a:spcPts val="7560"/>
              </a:lnSpc>
              <a:buAutoNum type="arabicPeriod" startAt="1"/>
            </a:pPr>
            <a:r>
              <a:rPr lang="en-US" b="true" sz="7200">
                <a:solidFill>
                  <a:srgbClr val="17726D"/>
                </a:solidFill>
                <a:latin typeface="Inter Bold"/>
                <a:ea typeface="Inter Bold"/>
                <a:cs typeface="Inter Bold"/>
                <a:sym typeface="Inter Bold"/>
              </a:rPr>
              <a:t>INTRODUCTION</a:t>
            </a:r>
          </a:p>
        </p:txBody>
      </p:sp>
      <p:sp>
        <p:nvSpPr>
          <p:cNvPr name="TextBox 15" id="15"/>
          <p:cNvSpPr txBox="true"/>
          <p:nvPr/>
        </p:nvSpPr>
        <p:spPr>
          <a:xfrm rot="0">
            <a:off x="9144000" y="2614474"/>
            <a:ext cx="8115300" cy="7420737"/>
          </a:xfrm>
          <a:prstGeom prst="rect">
            <a:avLst/>
          </a:prstGeom>
        </p:spPr>
        <p:txBody>
          <a:bodyPr anchor="t" rtlCol="false" tIns="0" lIns="0" bIns="0" rIns="0">
            <a:spAutoFit/>
          </a:bodyPr>
          <a:lstStyle/>
          <a:p>
            <a:pPr algn="just">
              <a:lnSpc>
                <a:spcPts val="4224"/>
              </a:lnSpc>
            </a:pPr>
            <a:r>
              <a:rPr lang="en-US" sz="2400" spc="96">
                <a:solidFill>
                  <a:srgbClr val="000000"/>
                </a:solidFill>
                <a:latin typeface="Open Sans"/>
                <a:ea typeface="Open Sans"/>
                <a:cs typeface="Open Sans"/>
                <a:sym typeface="Open Sans"/>
              </a:rPr>
              <a:t>La langue des signes (LS) est une langue naturelle, visuelle et gestuelle, utilisée par les personnes sourdes pour communiquer. Elle mobilise les mains, le visage, le regard et le corps dans un espace nommé espace de signation. Ce mode de communication repose sur une perception visuelle du monde, influençant la structure du langage.</a:t>
            </a:r>
          </a:p>
          <a:p>
            <a:pPr algn="just" marL="0" indent="0" lvl="0">
              <a:lnSpc>
                <a:spcPts val="4224"/>
              </a:lnSpc>
            </a:pPr>
            <a:r>
              <a:rPr lang="en-US" sz="2400" spc="96">
                <a:solidFill>
                  <a:srgbClr val="000000"/>
                </a:solidFill>
                <a:latin typeface="Open Sans"/>
                <a:ea typeface="Open Sans"/>
                <a:cs typeface="Open Sans"/>
                <a:sym typeface="Open Sans"/>
              </a:rPr>
              <a:t>Dans un contexte technologique en évolution, développer des outils de reconnaissance automatique de la LS est essentiel pour favoriser l'inclusion et améliorer la communication entre sourds et entendants. Ce projet s’inscrit dans cette dynamique d’accessibilité.</a:t>
            </a:r>
          </a:p>
          <a:p>
            <a:pPr algn="just" marL="0" indent="0" lvl="0">
              <a:lnSpc>
                <a:spcPts val="4224"/>
              </a:lnSpc>
            </a:pPr>
          </a:p>
        </p:txBody>
      </p:sp>
      <p:grpSp>
        <p:nvGrpSpPr>
          <p:cNvPr name="Group 16" id="16"/>
          <p:cNvGrpSpPr/>
          <p:nvPr/>
        </p:nvGrpSpPr>
        <p:grpSpPr>
          <a:xfrm rot="0">
            <a:off x="16662247" y="9050056"/>
            <a:ext cx="1194106" cy="1236944"/>
            <a:chOff x="0" y="0"/>
            <a:chExt cx="812800" cy="841959"/>
          </a:xfrm>
        </p:grpSpPr>
        <p:sp>
          <p:nvSpPr>
            <p:cNvPr name="Freeform 17" id="17"/>
            <p:cNvSpPr/>
            <p:nvPr/>
          </p:nvSpPr>
          <p:spPr>
            <a:xfrm flipH="false" flipV="false" rot="0">
              <a:off x="0" y="0"/>
              <a:ext cx="812800" cy="841958"/>
            </a:xfrm>
            <a:custGeom>
              <a:avLst/>
              <a:gdLst/>
              <a:ahLst/>
              <a:cxnLst/>
              <a:rect r="r" b="b" t="t" l="l"/>
              <a:pathLst>
                <a:path h="841958" w="812800">
                  <a:moveTo>
                    <a:pt x="406400" y="0"/>
                  </a:moveTo>
                  <a:cubicBezTo>
                    <a:pt x="181951" y="0"/>
                    <a:pt x="0" y="188479"/>
                    <a:pt x="0" y="420979"/>
                  </a:cubicBezTo>
                  <a:cubicBezTo>
                    <a:pt x="0" y="653480"/>
                    <a:pt x="181951" y="841958"/>
                    <a:pt x="406400" y="841958"/>
                  </a:cubicBezTo>
                  <a:cubicBezTo>
                    <a:pt x="630849" y="841958"/>
                    <a:pt x="812800" y="653480"/>
                    <a:pt x="812800" y="420979"/>
                  </a:cubicBezTo>
                  <a:cubicBezTo>
                    <a:pt x="812800" y="188479"/>
                    <a:pt x="630849" y="0"/>
                    <a:pt x="406400" y="0"/>
                  </a:cubicBezTo>
                  <a:close/>
                </a:path>
              </a:pathLst>
            </a:custGeom>
            <a:solidFill>
              <a:srgbClr val="EAE4D2"/>
            </a:solidFill>
          </p:spPr>
        </p:sp>
        <p:sp>
          <p:nvSpPr>
            <p:cNvPr name="TextBox 18" id="18"/>
            <p:cNvSpPr txBox="true"/>
            <p:nvPr/>
          </p:nvSpPr>
          <p:spPr>
            <a:xfrm>
              <a:off x="76200" y="-63941"/>
              <a:ext cx="660400" cy="826966"/>
            </a:xfrm>
            <a:prstGeom prst="rect">
              <a:avLst/>
            </a:prstGeom>
          </p:spPr>
          <p:txBody>
            <a:bodyPr anchor="ctr" rtlCol="false" tIns="50800" lIns="50800" bIns="50800" rIns="50800"/>
            <a:lstStyle/>
            <a:p>
              <a:pPr algn="ctr">
                <a:lnSpc>
                  <a:spcPts val="6974"/>
                </a:lnSpc>
              </a:pPr>
              <a:r>
                <a:rPr lang="en-US" b="true" sz="4499">
                  <a:solidFill>
                    <a:srgbClr val="17726D"/>
                  </a:solidFill>
                  <a:latin typeface="Open Sans Medium"/>
                  <a:ea typeface="Open Sans Medium"/>
                  <a:cs typeface="Open Sans Medium"/>
                  <a:sym typeface="Open Sans Medium"/>
                </a:rPr>
                <a:t>3</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70195" y="0"/>
            <a:ext cx="5017805" cy="10287000"/>
            <a:chOff x="0" y="0"/>
            <a:chExt cx="1321562" cy="2709333"/>
          </a:xfrm>
        </p:grpSpPr>
        <p:sp>
          <p:nvSpPr>
            <p:cNvPr name="Freeform 3" id="3"/>
            <p:cNvSpPr/>
            <p:nvPr/>
          </p:nvSpPr>
          <p:spPr>
            <a:xfrm flipH="false" flipV="false" rot="0">
              <a:off x="0" y="0"/>
              <a:ext cx="1321562" cy="2709333"/>
            </a:xfrm>
            <a:custGeom>
              <a:avLst/>
              <a:gdLst/>
              <a:ahLst/>
              <a:cxnLst/>
              <a:rect r="r" b="b" t="t" l="l"/>
              <a:pathLst>
                <a:path h="2709333" w="1321562">
                  <a:moveTo>
                    <a:pt x="0" y="0"/>
                  </a:moveTo>
                  <a:lnTo>
                    <a:pt x="1321562" y="0"/>
                  </a:lnTo>
                  <a:lnTo>
                    <a:pt x="1321562" y="2709333"/>
                  </a:lnTo>
                  <a:lnTo>
                    <a:pt x="0" y="2709333"/>
                  </a:lnTo>
                  <a:close/>
                </a:path>
              </a:pathLst>
            </a:custGeom>
            <a:solidFill>
              <a:srgbClr val="17726D"/>
            </a:solidFill>
          </p:spPr>
        </p:sp>
        <p:sp>
          <p:nvSpPr>
            <p:cNvPr name="TextBox 4" id="4"/>
            <p:cNvSpPr txBox="true"/>
            <p:nvPr/>
          </p:nvSpPr>
          <p:spPr>
            <a:xfrm>
              <a:off x="0" y="-47625"/>
              <a:ext cx="1321562"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866642" y="0"/>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1788978" y="1590420"/>
            <a:ext cx="5470322" cy="4455338"/>
            <a:chOff x="0" y="0"/>
            <a:chExt cx="7293762" cy="5940451"/>
          </a:xfrm>
        </p:grpSpPr>
        <p:pic>
          <p:nvPicPr>
            <p:cNvPr name="Picture 9" id="9"/>
            <p:cNvPicPr>
              <a:picLocks noChangeAspect="true"/>
            </p:cNvPicPr>
            <p:nvPr/>
          </p:nvPicPr>
          <p:blipFill>
            <a:blip r:embed="rId2"/>
            <a:srcRect l="0" t="4179" r="0" b="4179"/>
            <a:stretch>
              <a:fillRect/>
            </a:stretch>
          </p:blipFill>
          <p:spPr>
            <a:xfrm flipH="false" flipV="false">
              <a:off x="0" y="0"/>
              <a:ext cx="7293762" cy="5940451"/>
            </a:xfrm>
            <a:prstGeom prst="rect">
              <a:avLst/>
            </a:prstGeom>
          </p:spPr>
        </p:pic>
      </p:grpSp>
      <p:grpSp>
        <p:nvGrpSpPr>
          <p:cNvPr name="Group 10" id="10"/>
          <p:cNvGrpSpPr/>
          <p:nvPr/>
        </p:nvGrpSpPr>
        <p:grpSpPr>
          <a:xfrm rot="0">
            <a:off x="3268930" y="-1565593"/>
            <a:ext cx="5402508" cy="540250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13" id="13"/>
          <p:cNvSpPr/>
          <p:nvPr/>
        </p:nvSpPr>
        <p:spPr>
          <a:xfrm flipH="true">
            <a:off x="1941109" y="3014616"/>
            <a:ext cx="6730329" cy="0"/>
          </a:xfrm>
          <a:prstGeom prst="line">
            <a:avLst/>
          </a:prstGeom>
          <a:ln cap="flat" w="76200">
            <a:solidFill>
              <a:srgbClr val="EAE4D2"/>
            </a:solidFill>
            <a:prstDash val="solid"/>
            <a:headEnd type="none" len="sm" w="sm"/>
            <a:tailEnd type="none" len="sm" w="sm"/>
          </a:ln>
        </p:spPr>
      </p:sp>
      <p:grpSp>
        <p:nvGrpSpPr>
          <p:cNvPr name="Group 14" id="14"/>
          <p:cNvGrpSpPr/>
          <p:nvPr/>
        </p:nvGrpSpPr>
        <p:grpSpPr>
          <a:xfrm rot="0">
            <a:off x="10554078" y="1590420"/>
            <a:ext cx="715180" cy="71518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7" id="17"/>
          <p:cNvSpPr txBox="true"/>
          <p:nvPr/>
        </p:nvSpPr>
        <p:spPr>
          <a:xfrm rot="0">
            <a:off x="1028700" y="1230911"/>
            <a:ext cx="9226118" cy="994410"/>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2. PROBLÉMATIQUE</a:t>
            </a:r>
          </a:p>
        </p:txBody>
      </p:sp>
      <p:sp>
        <p:nvSpPr>
          <p:cNvPr name="TextBox 18" id="18"/>
          <p:cNvSpPr txBox="true"/>
          <p:nvPr/>
        </p:nvSpPr>
        <p:spPr>
          <a:xfrm rot="0">
            <a:off x="1896054" y="3265243"/>
            <a:ext cx="8970588" cy="5886096"/>
          </a:xfrm>
          <a:prstGeom prst="rect">
            <a:avLst/>
          </a:prstGeom>
        </p:spPr>
        <p:txBody>
          <a:bodyPr anchor="t" rtlCol="false" tIns="0" lIns="0" bIns="0" rIns="0">
            <a:spAutoFit/>
          </a:bodyPr>
          <a:lstStyle/>
          <a:p>
            <a:pPr algn="just">
              <a:lnSpc>
                <a:spcPts val="4272"/>
              </a:lnSpc>
            </a:pPr>
            <a:r>
              <a:rPr lang="en-US" sz="2427" spc="97">
                <a:solidFill>
                  <a:srgbClr val="000000"/>
                </a:solidFill>
                <a:latin typeface="Open Sans"/>
                <a:ea typeface="Open Sans"/>
                <a:cs typeface="Open Sans"/>
                <a:sym typeface="Open Sans"/>
              </a:rPr>
              <a:t>La </a:t>
            </a:r>
            <a:r>
              <a:rPr lang="en-US" sz="2427" spc="97">
                <a:solidFill>
                  <a:srgbClr val="000000"/>
                </a:solidFill>
                <a:latin typeface="Open Sans"/>
                <a:ea typeface="Open Sans"/>
                <a:cs typeface="Open Sans"/>
                <a:sym typeface="Open Sans"/>
              </a:rPr>
              <a:t>co</a:t>
            </a:r>
            <a:r>
              <a:rPr lang="en-US" sz="2427" spc="97">
                <a:solidFill>
                  <a:srgbClr val="000000"/>
                </a:solidFill>
                <a:latin typeface="Open Sans"/>
                <a:ea typeface="Open Sans"/>
                <a:cs typeface="Open Sans"/>
                <a:sym typeface="Open Sans"/>
              </a:rPr>
              <a:t>mmunication est essentielle pour</a:t>
            </a:r>
          </a:p>
          <a:p>
            <a:pPr algn="just">
              <a:lnSpc>
                <a:spcPts val="4272"/>
              </a:lnSpc>
            </a:pPr>
            <a:r>
              <a:rPr lang="en-US" sz="2427" spc="97">
                <a:solidFill>
                  <a:srgbClr val="000000"/>
                </a:solidFill>
                <a:latin typeface="Open Sans"/>
                <a:ea typeface="Open Sans"/>
                <a:cs typeface="Open Sans"/>
                <a:sym typeface="Open Sans"/>
              </a:rPr>
              <a:t>tous, mais les personnes sourdes ou</a:t>
            </a:r>
          </a:p>
          <a:p>
            <a:pPr algn="just">
              <a:lnSpc>
                <a:spcPts val="4272"/>
              </a:lnSpc>
            </a:pPr>
            <a:r>
              <a:rPr lang="en-US" sz="2427" spc="97">
                <a:solidFill>
                  <a:srgbClr val="000000"/>
                </a:solidFill>
                <a:latin typeface="Open Sans"/>
                <a:ea typeface="Open Sans"/>
                <a:cs typeface="Open Sans"/>
                <a:sym typeface="Open Sans"/>
              </a:rPr>
              <a:t>malentendantes sont souvent confrontées</a:t>
            </a:r>
          </a:p>
          <a:p>
            <a:pPr algn="just">
              <a:lnSpc>
                <a:spcPts val="4272"/>
              </a:lnSpc>
            </a:pPr>
            <a:r>
              <a:rPr lang="en-US" sz="2427" spc="97">
                <a:solidFill>
                  <a:srgbClr val="000000"/>
                </a:solidFill>
                <a:latin typeface="Open Sans"/>
                <a:ea typeface="Open Sans"/>
                <a:cs typeface="Open Sans"/>
                <a:sym typeface="Open Sans"/>
              </a:rPr>
              <a:t>à des difficultés de communication La</a:t>
            </a:r>
          </a:p>
          <a:p>
            <a:pPr algn="just">
              <a:lnSpc>
                <a:spcPts val="4272"/>
              </a:lnSpc>
            </a:pPr>
            <a:r>
              <a:rPr lang="en-US" sz="2427" spc="97">
                <a:solidFill>
                  <a:srgbClr val="000000"/>
                </a:solidFill>
                <a:latin typeface="Open Sans"/>
                <a:ea typeface="Open Sans"/>
                <a:cs typeface="Open Sans"/>
                <a:sym typeface="Open Sans"/>
              </a:rPr>
              <a:t>reconnaissance de la langue des signes</a:t>
            </a:r>
          </a:p>
          <a:p>
            <a:pPr algn="just">
              <a:lnSpc>
                <a:spcPts val="4272"/>
              </a:lnSpc>
            </a:pPr>
            <a:r>
              <a:rPr lang="en-US" sz="2427" spc="97">
                <a:solidFill>
                  <a:srgbClr val="000000"/>
                </a:solidFill>
                <a:latin typeface="Open Sans"/>
                <a:ea typeface="Open Sans"/>
                <a:cs typeface="Open Sans"/>
                <a:sym typeface="Open Sans"/>
              </a:rPr>
              <a:t>peut aider à surmonter ces barrières, mais</a:t>
            </a:r>
          </a:p>
          <a:p>
            <a:pPr algn="just">
              <a:lnSpc>
                <a:spcPts val="4272"/>
              </a:lnSpc>
            </a:pPr>
            <a:r>
              <a:rPr lang="en-US" sz="2427" spc="97">
                <a:solidFill>
                  <a:srgbClr val="000000"/>
                </a:solidFill>
                <a:latin typeface="Open Sans"/>
                <a:ea typeface="Open Sans"/>
                <a:cs typeface="Open Sans"/>
                <a:sym typeface="Open Sans"/>
              </a:rPr>
              <a:t>il est souvent difficile de trouver des</a:t>
            </a:r>
          </a:p>
          <a:p>
            <a:pPr algn="just">
              <a:lnSpc>
                <a:spcPts val="4272"/>
              </a:lnSpc>
            </a:pPr>
            <a:r>
              <a:rPr lang="en-US" sz="2427" spc="97">
                <a:solidFill>
                  <a:srgbClr val="000000"/>
                </a:solidFill>
                <a:latin typeface="Open Sans"/>
                <a:ea typeface="Open Sans"/>
                <a:cs typeface="Open Sans"/>
                <a:sym typeface="Open Sans"/>
              </a:rPr>
              <a:t>interprètes qualifiés Dans ce contexte, la</a:t>
            </a:r>
          </a:p>
          <a:p>
            <a:pPr algn="just">
              <a:lnSpc>
                <a:spcPts val="4272"/>
              </a:lnSpc>
            </a:pPr>
            <a:r>
              <a:rPr lang="en-US" sz="2427" spc="97">
                <a:solidFill>
                  <a:srgbClr val="000000"/>
                </a:solidFill>
                <a:latin typeface="Open Sans"/>
                <a:ea typeface="Open Sans"/>
                <a:cs typeface="Open Sans"/>
                <a:sym typeface="Open Sans"/>
              </a:rPr>
              <a:t>reconnaissance automatique de la langue</a:t>
            </a:r>
          </a:p>
          <a:p>
            <a:pPr algn="just">
              <a:lnSpc>
                <a:spcPts val="4272"/>
              </a:lnSpc>
            </a:pPr>
            <a:r>
              <a:rPr lang="en-US" sz="2427" spc="97">
                <a:solidFill>
                  <a:srgbClr val="000000"/>
                </a:solidFill>
                <a:latin typeface="Open Sans"/>
                <a:ea typeface="Open Sans"/>
                <a:cs typeface="Open Sans"/>
                <a:sym typeface="Open Sans"/>
              </a:rPr>
              <a:t>des signes en temps réel peut offrir une</a:t>
            </a:r>
          </a:p>
          <a:p>
            <a:pPr algn="just" marL="0" indent="0" lvl="0">
              <a:lnSpc>
                <a:spcPts val="4272"/>
              </a:lnSpc>
            </a:pPr>
            <a:r>
              <a:rPr lang="en-US" sz="2427" spc="97">
                <a:solidFill>
                  <a:srgbClr val="000000"/>
                </a:solidFill>
                <a:latin typeface="Open Sans"/>
                <a:ea typeface="Open Sans"/>
                <a:cs typeface="Open Sans"/>
                <a:sym typeface="Open Sans"/>
              </a:rPr>
              <a:t>solution prometteuse</a:t>
            </a:r>
          </a:p>
        </p:txBody>
      </p:sp>
      <p:grpSp>
        <p:nvGrpSpPr>
          <p:cNvPr name="Group 19" id="19"/>
          <p:cNvGrpSpPr/>
          <p:nvPr/>
        </p:nvGrpSpPr>
        <p:grpSpPr>
          <a:xfrm rot="0">
            <a:off x="16662247" y="8736042"/>
            <a:ext cx="1194106" cy="1236944"/>
            <a:chOff x="0" y="0"/>
            <a:chExt cx="812800" cy="841959"/>
          </a:xfrm>
        </p:grpSpPr>
        <p:sp>
          <p:nvSpPr>
            <p:cNvPr name="Freeform 20" id="20"/>
            <p:cNvSpPr/>
            <p:nvPr/>
          </p:nvSpPr>
          <p:spPr>
            <a:xfrm flipH="false" flipV="false" rot="0">
              <a:off x="0" y="0"/>
              <a:ext cx="812800" cy="841958"/>
            </a:xfrm>
            <a:custGeom>
              <a:avLst/>
              <a:gdLst/>
              <a:ahLst/>
              <a:cxnLst/>
              <a:rect r="r" b="b" t="t" l="l"/>
              <a:pathLst>
                <a:path h="841958" w="812800">
                  <a:moveTo>
                    <a:pt x="406400" y="0"/>
                  </a:moveTo>
                  <a:cubicBezTo>
                    <a:pt x="181951" y="0"/>
                    <a:pt x="0" y="188479"/>
                    <a:pt x="0" y="420979"/>
                  </a:cubicBezTo>
                  <a:cubicBezTo>
                    <a:pt x="0" y="653480"/>
                    <a:pt x="181951" y="841958"/>
                    <a:pt x="406400" y="841958"/>
                  </a:cubicBezTo>
                  <a:cubicBezTo>
                    <a:pt x="630849" y="841958"/>
                    <a:pt x="812800" y="653480"/>
                    <a:pt x="812800" y="420979"/>
                  </a:cubicBezTo>
                  <a:cubicBezTo>
                    <a:pt x="812800" y="188479"/>
                    <a:pt x="630849" y="0"/>
                    <a:pt x="406400" y="0"/>
                  </a:cubicBezTo>
                  <a:close/>
                </a:path>
              </a:pathLst>
            </a:custGeom>
            <a:solidFill>
              <a:srgbClr val="EAE4D2"/>
            </a:solidFill>
          </p:spPr>
        </p:sp>
        <p:sp>
          <p:nvSpPr>
            <p:cNvPr name="TextBox 21" id="21"/>
            <p:cNvSpPr txBox="true"/>
            <p:nvPr/>
          </p:nvSpPr>
          <p:spPr>
            <a:xfrm>
              <a:off x="76200" y="-63941"/>
              <a:ext cx="660400" cy="826966"/>
            </a:xfrm>
            <a:prstGeom prst="rect">
              <a:avLst/>
            </a:prstGeom>
          </p:spPr>
          <p:txBody>
            <a:bodyPr anchor="ctr" rtlCol="false" tIns="50800" lIns="50800" bIns="50800" rIns="50800"/>
            <a:lstStyle/>
            <a:p>
              <a:pPr algn="ctr">
                <a:lnSpc>
                  <a:spcPts val="6974"/>
                </a:lnSpc>
              </a:pPr>
              <a:r>
                <a:rPr lang="en-US" b="true" sz="4499">
                  <a:solidFill>
                    <a:srgbClr val="17726D"/>
                  </a:solidFill>
                  <a:latin typeface="Open Sans Medium"/>
                  <a:ea typeface="Open Sans Medium"/>
                  <a:cs typeface="Open Sans Medium"/>
                  <a:sym typeface="Open Sans Medium"/>
                </a:rPr>
                <a:t>4</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643400"/>
            <a:ext cx="18288000" cy="2643600"/>
            <a:chOff x="0" y="0"/>
            <a:chExt cx="4816593" cy="696257"/>
          </a:xfrm>
        </p:grpSpPr>
        <p:sp>
          <p:nvSpPr>
            <p:cNvPr name="Freeform 3" id="3"/>
            <p:cNvSpPr/>
            <p:nvPr/>
          </p:nvSpPr>
          <p:spPr>
            <a:xfrm flipH="false" flipV="false" rot="0">
              <a:off x="0" y="0"/>
              <a:ext cx="4816592" cy="696257"/>
            </a:xfrm>
            <a:custGeom>
              <a:avLst/>
              <a:gdLst/>
              <a:ahLst/>
              <a:cxnLst/>
              <a:rect r="r" b="b" t="t" l="l"/>
              <a:pathLst>
                <a:path h="696257" w="4816592">
                  <a:moveTo>
                    <a:pt x="0" y="0"/>
                  </a:moveTo>
                  <a:lnTo>
                    <a:pt x="4816592" y="0"/>
                  </a:lnTo>
                  <a:lnTo>
                    <a:pt x="4816592" y="696257"/>
                  </a:lnTo>
                  <a:lnTo>
                    <a:pt x="0" y="696257"/>
                  </a:lnTo>
                  <a:close/>
                </a:path>
              </a:pathLst>
            </a:custGeom>
            <a:solidFill>
              <a:srgbClr val="17726D"/>
            </a:solidFill>
          </p:spPr>
        </p:sp>
        <p:sp>
          <p:nvSpPr>
            <p:cNvPr name="TextBox 4" id="4"/>
            <p:cNvSpPr txBox="true"/>
            <p:nvPr/>
          </p:nvSpPr>
          <p:spPr>
            <a:xfrm>
              <a:off x="0" y="-47625"/>
              <a:ext cx="4816593" cy="743882"/>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28700" y="96214"/>
            <a:ext cx="5700677" cy="9258300"/>
            <a:chOff x="0" y="0"/>
            <a:chExt cx="7600902" cy="12344400"/>
          </a:xfrm>
        </p:grpSpPr>
        <p:pic>
          <p:nvPicPr>
            <p:cNvPr name="Picture 6" id="6"/>
            <p:cNvPicPr>
              <a:picLocks noChangeAspect="true"/>
            </p:cNvPicPr>
            <p:nvPr/>
          </p:nvPicPr>
          <p:blipFill>
            <a:blip r:embed="rId2"/>
            <a:srcRect l="19213" t="0" r="19213" b="0"/>
            <a:stretch>
              <a:fillRect/>
            </a:stretch>
          </p:blipFill>
          <p:spPr>
            <a:xfrm flipH="false" flipV="false">
              <a:off x="0" y="0"/>
              <a:ext cx="7600902" cy="12344400"/>
            </a:xfrm>
            <a:prstGeom prst="rect">
              <a:avLst/>
            </a:prstGeom>
          </p:spPr>
        </p:pic>
      </p:grpSp>
      <p:grpSp>
        <p:nvGrpSpPr>
          <p:cNvPr name="Group 7" id="7"/>
          <p:cNvGrpSpPr/>
          <p:nvPr/>
        </p:nvGrpSpPr>
        <p:grpSpPr>
          <a:xfrm rot="0">
            <a:off x="15853048" y="-912528"/>
            <a:ext cx="3803190" cy="38031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0" id="10"/>
          <p:cNvGrpSpPr/>
          <p:nvPr/>
        </p:nvGrpSpPr>
        <p:grpSpPr>
          <a:xfrm rot="0">
            <a:off x="0" y="9258300"/>
            <a:ext cx="1028700" cy="1028700"/>
            <a:chOff x="0" y="0"/>
            <a:chExt cx="270933" cy="270933"/>
          </a:xfrm>
        </p:grpSpPr>
        <p:sp>
          <p:nvSpPr>
            <p:cNvPr name="Freeform 11" id="11"/>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EAE4D2"/>
            </a:solidFill>
          </p:spPr>
        </p:sp>
        <p:sp>
          <p:nvSpPr>
            <p:cNvPr name="TextBox 12" id="12"/>
            <p:cNvSpPr txBox="true"/>
            <p:nvPr/>
          </p:nvSpPr>
          <p:spPr>
            <a:xfrm>
              <a:off x="0" y="-47625"/>
              <a:ext cx="270933" cy="318558"/>
            </a:xfrm>
            <a:prstGeom prst="rect">
              <a:avLst/>
            </a:prstGeom>
          </p:spPr>
          <p:txBody>
            <a:bodyPr anchor="ctr" rtlCol="false" tIns="50800" lIns="50800" bIns="50800" rIns="50800"/>
            <a:lstStyle/>
            <a:p>
              <a:pPr algn="ctr">
                <a:lnSpc>
                  <a:spcPts val="2479"/>
                </a:lnSpc>
              </a:pPr>
            </a:p>
          </p:txBody>
        </p:sp>
      </p:grpSp>
      <p:sp>
        <p:nvSpPr>
          <p:cNvPr name="AutoShape 13" id="13"/>
          <p:cNvSpPr/>
          <p:nvPr/>
        </p:nvSpPr>
        <p:spPr>
          <a:xfrm flipH="true">
            <a:off x="8711236" y="2318920"/>
            <a:ext cx="6730329" cy="0"/>
          </a:xfrm>
          <a:prstGeom prst="line">
            <a:avLst/>
          </a:prstGeom>
          <a:ln cap="flat" w="76200">
            <a:solidFill>
              <a:srgbClr val="EAE4D2"/>
            </a:solidFill>
            <a:prstDash val="solid"/>
            <a:headEnd type="none" len="sm" w="sm"/>
            <a:tailEnd type="none" len="sm" w="sm"/>
          </a:ln>
        </p:spPr>
      </p:sp>
      <p:sp>
        <p:nvSpPr>
          <p:cNvPr name="TextBox 14" id="14"/>
          <p:cNvSpPr txBox="true"/>
          <p:nvPr/>
        </p:nvSpPr>
        <p:spPr>
          <a:xfrm rot="0">
            <a:off x="7830382" y="590844"/>
            <a:ext cx="9552743" cy="994410"/>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3. OBJECTIF</a:t>
            </a:r>
          </a:p>
        </p:txBody>
      </p:sp>
      <p:sp>
        <p:nvSpPr>
          <p:cNvPr name="TextBox 15" id="15"/>
          <p:cNvSpPr txBox="true"/>
          <p:nvPr/>
        </p:nvSpPr>
        <p:spPr>
          <a:xfrm rot="0">
            <a:off x="7327157" y="2735714"/>
            <a:ext cx="10427486" cy="4260002"/>
          </a:xfrm>
          <a:prstGeom prst="rect">
            <a:avLst/>
          </a:prstGeom>
        </p:spPr>
        <p:txBody>
          <a:bodyPr anchor="t" rtlCol="false" tIns="0" lIns="0" bIns="0" rIns="0">
            <a:spAutoFit/>
          </a:bodyPr>
          <a:lstStyle/>
          <a:p>
            <a:pPr algn="just">
              <a:lnSpc>
                <a:spcPts val="3130"/>
              </a:lnSpc>
            </a:pPr>
            <a:r>
              <a:rPr lang="en-US" sz="1778" spc="71">
                <a:solidFill>
                  <a:srgbClr val="000000"/>
                </a:solidFill>
                <a:latin typeface="Open Sans"/>
                <a:ea typeface="Open Sans"/>
                <a:cs typeface="Open Sans"/>
                <a:sym typeface="Open Sans"/>
              </a:rPr>
              <a:t>L’objectif principal de ce projet est de développer un système de</a:t>
            </a:r>
          </a:p>
          <a:p>
            <a:pPr algn="just">
              <a:lnSpc>
                <a:spcPts val="3130"/>
              </a:lnSpc>
            </a:pPr>
            <a:r>
              <a:rPr lang="en-US" sz="1778" spc="71">
                <a:solidFill>
                  <a:srgbClr val="000000"/>
                </a:solidFill>
                <a:latin typeface="Open Sans"/>
                <a:ea typeface="Open Sans"/>
                <a:cs typeface="Open Sans"/>
                <a:sym typeface="Open Sans"/>
              </a:rPr>
              <a:t>reconnaissance automatique de la langue des signes en temps réel. Pour atteindre cet objectif, nous avons fixé les objectifs spécifiques suivants :</a:t>
            </a:r>
          </a:p>
          <a:p>
            <a:pPr algn="just">
              <a:lnSpc>
                <a:spcPts val="3130"/>
              </a:lnSpc>
            </a:pPr>
            <a:r>
              <a:rPr lang="en-US" sz="1778" spc="71">
                <a:solidFill>
                  <a:srgbClr val="000000"/>
                </a:solidFill>
                <a:latin typeface="Open Sans"/>
                <a:ea typeface="Open Sans"/>
                <a:cs typeface="Open Sans"/>
                <a:sym typeface="Open Sans"/>
              </a:rPr>
              <a:t>● Extraire les points clés en utilisant  MediaPipe</a:t>
            </a:r>
          </a:p>
          <a:p>
            <a:pPr algn="just">
              <a:lnSpc>
                <a:spcPts val="3130"/>
              </a:lnSpc>
            </a:pPr>
            <a:r>
              <a:rPr lang="en-US" sz="1778" spc="71">
                <a:solidFill>
                  <a:srgbClr val="000000"/>
                </a:solidFill>
                <a:latin typeface="Open Sans"/>
                <a:ea typeface="Open Sans"/>
                <a:cs typeface="Open Sans"/>
                <a:sym typeface="Open Sans"/>
              </a:rPr>
              <a:t>● Construire un modèle de langue des signes à l'aide de SVM et Random Forest  pour la détection des alphabets en langues des signes</a:t>
            </a:r>
          </a:p>
          <a:p>
            <a:pPr algn="just">
              <a:lnSpc>
                <a:spcPts val="3130"/>
              </a:lnSpc>
            </a:pPr>
            <a:r>
              <a:rPr lang="en-US" sz="1778" spc="71">
                <a:solidFill>
                  <a:srgbClr val="000000"/>
                </a:solidFill>
                <a:latin typeface="Open Sans"/>
                <a:ea typeface="Open Sans"/>
                <a:cs typeface="Open Sans"/>
                <a:sym typeface="Open Sans"/>
              </a:rPr>
              <a:t>● Construire un modèle de langue des signes à l'aide d'une détection</a:t>
            </a:r>
          </a:p>
          <a:p>
            <a:pPr algn="just">
              <a:lnSpc>
                <a:spcPts val="3130"/>
              </a:lnSpc>
            </a:pPr>
            <a:r>
              <a:rPr lang="en-US" sz="1778" spc="71">
                <a:solidFill>
                  <a:srgbClr val="000000"/>
                </a:solidFill>
                <a:latin typeface="Open Sans"/>
                <a:ea typeface="Open Sans"/>
                <a:cs typeface="Open Sans"/>
                <a:sym typeface="Open Sans"/>
              </a:rPr>
              <a:t>d'action alimentée par des couches LSTM</a:t>
            </a:r>
          </a:p>
          <a:p>
            <a:pPr algn="just" marL="0" indent="0" lvl="0">
              <a:lnSpc>
                <a:spcPts val="3130"/>
              </a:lnSpc>
            </a:pPr>
            <a:r>
              <a:rPr lang="en-US" sz="1778" spc="71">
                <a:solidFill>
                  <a:srgbClr val="000000"/>
                </a:solidFill>
                <a:latin typeface="Open Sans"/>
                <a:ea typeface="Open Sans"/>
                <a:cs typeface="Open Sans"/>
                <a:sym typeface="Open Sans"/>
              </a:rPr>
              <a:t>● Prédire la langue des signes en temps réel à l'aide de séquences vidéo</a:t>
            </a:r>
          </a:p>
          <a:p>
            <a:pPr algn="just" marL="0" indent="0" lvl="0">
              <a:lnSpc>
                <a:spcPts val="3130"/>
              </a:lnSpc>
            </a:pPr>
            <a:r>
              <a:rPr lang="en-US" sz="1778" spc="71" strike="noStrike" u="none">
                <a:solidFill>
                  <a:srgbClr val="000000"/>
                </a:solidFill>
                <a:latin typeface="Open Sans"/>
                <a:ea typeface="Open Sans"/>
                <a:cs typeface="Open Sans"/>
                <a:sym typeface="Open Sans"/>
              </a:rPr>
              <a:t>● Créer une application flask afin de faciliter intéraction avec utilsateur</a:t>
            </a:r>
          </a:p>
          <a:p>
            <a:pPr algn="just" marL="0" indent="0" lvl="0">
              <a:lnSpc>
                <a:spcPts val="3130"/>
              </a:lnSpc>
            </a:pPr>
          </a:p>
        </p:txBody>
      </p:sp>
      <p:grpSp>
        <p:nvGrpSpPr>
          <p:cNvPr name="Group 16" id="16"/>
          <p:cNvGrpSpPr/>
          <p:nvPr/>
        </p:nvGrpSpPr>
        <p:grpSpPr>
          <a:xfrm rot="0">
            <a:off x="16662247" y="8736042"/>
            <a:ext cx="1194106" cy="1236944"/>
            <a:chOff x="0" y="0"/>
            <a:chExt cx="812800" cy="841959"/>
          </a:xfrm>
        </p:grpSpPr>
        <p:sp>
          <p:nvSpPr>
            <p:cNvPr name="Freeform 17" id="17"/>
            <p:cNvSpPr/>
            <p:nvPr/>
          </p:nvSpPr>
          <p:spPr>
            <a:xfrm flipH="false" flipV="false" rot="0">
              <a:off x="0" y="0"/>
              <a:ext cx="812800" cy="841958"/>
            </a:xfrm>
            <a:custGeom>
              <a:avLst/>
              <a:gdLst/>
              <a:ahLst/>
              <a:cxnLst/>
              <a:rect r="r" b="b" t="t" l="l"/>
              <a:pathLst>
                <a:path h="841958" w="812800">
                  <a:moveTo>
                    <a:pt x="406400" y="0"/>
                  </a:moveTo>
                  <a:cubicBezTo>
                    <a:pt x="181951" y="0"/>
                    <a:pt x="0" y="188479"/>
                    <a:pt x="0" y="420979"/>
                  </a:cubicBezTo>
                  <a:cubicBezTo>
                    <a:pt x="0" y="653480"/>
                    <a:pt x="181951" y="841958"/>
                    <a:pt x="406400" y="841958"/>
                  </a:cubicBezTo>
                  <a:cubicBezTo>
                    <a:pt x="630849" y="841958"/>
                    <a:pt x="812800" y="653480"/>
                    <a:pt x="812800" y="420979"/>
                  </a:cubicBezTo>
                  <a:cubicBezTo>
                    <a:pt x="812800" y="188479"/>
                    <a:pt x="630849" y="0"/>
                    <a:pt x="406400" y="0"/>
                  </a:cubicBezTo>
                  <a:close/>
                </a:path>
              </a:pathLst>
            </a:custGeom>
            <a:solidFill>
              <a:srgbClr val="EAE4D2"/>
            </a:solidFill>
          </p:spPr>
        </p:sp>
        <p:sp>
          <p:nvSpPr>
            <p:cNvPr name="TextBox 18" id="18"/>
            <p:cNvSpPr txBox="true"/>
            <p:nvPr/>
          </p:nvSpPr>
          <p:spPr>
            <a:xfrm>
              <a:off x="76200" y="-63941"/>
              <a:ext cx="660400" cy="826966"/>
            </a:xfrm>
            <a:prstGeom prst="rect">
              <a:avLst/>
            </a:prstGeom>
          </p:spPr>
          <p:txBody>
            <a:bodyPr anchor="ctr" rtlCol="false" tIns="50800" lIns="50800" bIns="50800" rIns="50800"/>
            <a:lstStyle/>
            <a:p>
              <a:pPr algn="ctr">
                <a:lnSpc>
                  <a:spcPts val="6974"/>
                </a:lnSpc>
              </a:pPr>
              <a:r>
                <a:rPr lang="en-US" b="true" sz="4499">
                  <a:solidFill>
                    <a:srgbClr val="17726D"/>
                  </a:solidFill>
                  <a:latin typeface="Open Sans Medium"/>
                  <a:ea typeface="Open Sans Medium"/>
                  <a:cs typeface="Open Sans Medium"/>
                  <a:sym typeface="Open Sans Medium"/>
                </a:rPr>
                <a:t>5</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34610" y="0"/>
            <a:ext cx="5653390" cy="10287000"/>
            <a:chOff x="0" y="0"/>
            <a:chExt cx="1488959" cy="2709333"/>
          </a:xfrm>
        </p:grpSpPr>
        <p:sp>
          <p:nvSpPr>
            <p:cNvPr name="Freeform 3" id="3"/>
            <p:cNvSpPr/>
            <p:nvPr/>
          </p:nvSpPr>
          <p:spPr>
            <a:xfrm flipH="false" flipV="false" rot="0">
              <a:off x="0" y="0"/>
              <a:ext cx="1488959" cy="2709333"/>
            </a:xfrm>
            <a:custGeom>
              <a:avLst/>
              <a:gdLst/>
              <a:ahLst/>
              <a:cxnLst/>
              <a:rect r="r" b="b" t="t" l="l"/>
              <a:pathLst>
                <a:path h="2709333" w="1488959">
                  <a:moveTo>
                    <a:pt x="0" y="0"/>
                  </a:moveTo>
                  <a:lnTo>
                    <a:pt x="1488959" y="0"/>
                  </a:lnTo>
                  <a:lnTo>
                    <a:pt x="1488959" y="2709333"/>
                  </a:lnTo>
                  <a:lnTo>
                    <a:pt x="0" y="2709333"/>
                  </a:lnTo>
                  <a:close/>
                </a:path>
              </a:pathLst>
            </a:custGeom>
            <a:solidFill>
              <a:srgbClr val="F6F6F6"/>
            </a:solidFill>
          </p:spPr>
        </p:sp>
        <p:sp>
          <p:nvSpPr>
            <p:cNvPr name="TextBox 4" id="4"/>
            <p:cNvSpPr txBox="true"/>
            <p:nvPr/>
          </p:nvSpPr>
          <p:spPr>
            <a:xfrm>
              <a:off x="0" y="-47625"/>
              <a:ext cx="1488959" cy="2756958"/>
            </a:xfrm>
            <a:prstGeom prst="rect">
              <a:avLst/>
            </a:prstGeom>
          </p:spPr>
          <p:txBody>
            <a:bodyPr anchor="ctr" rtlCol="false" tIns="50800" lIns="50800" bIns="50800" rIns="50800"/>
            <a:lstStyle/>
            <a:p>
              <a:pPr algn="ctr">
                <a:lnSpc>
                  <a:spcPts val="2479"/>
                </a:lnSpc>
              </a:pPr>
            </a:p>
          </p:txBody>
        </p:sp>
      </p:grpSp>
      <p:grpSp>
        <p:nvGrpSpPr>
          <p:cNvPr name="Group 5" id="5"/>
          <p:cNvGrpSpPr>
            <a:grpSpLocks noChangeAspect="true"/>
          </p:cNvGrpSpPr>
          <p:nvPr/>
        </p:nvGrpSpPr>
        <p:grpSpPr>
          <a:xfrm rot="0">
            <a:off x="11534951" y="-1617958"/>
            <a:ext cx="5865915" cy="5865915"/>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2"/>
              <a:stretch>
                <a:fillRect l="-84231" t="0" r="-616" b="0"/>
              </a:stretch>
            </a:blipFill>
          </p:spPr>
        </p:sp>
      </p:grpSp>
      <p:grpSp>
        <p:nvGrpSpPr>
          <p:cNvPr name="Group 7" id="7"/>
          <p:cNvGrpSpPr/>
          <p:nvPr/>
        </p:nvGrpSpPr>
        <p:grpSpPr>
          <a:xfrm rot="0">
            <a:off x="17400866" y="0"/>
            <a:ext cx="863406" cy="1914819"/>
            <a:chOff x="0" y="0"/>
            <a:chExt cx="227399" cy="504314"/>
          </a:xfrm>
        </p:grpSpPr>
        <p:sp>
          <p:nvSpPr>
            <p:cNvPr name="Freeform 8" id="8"/>
            <p:cNvSpPr/>
            <p:nvPr/>
          </p:nvSpPr>
          <p:spPr>
            <a:xfrm flipH="false" flipV="false" rot="0">
              <a:off x="0" y="0"/>
              <a:ext cx="227399" cy="504314"/>
            </a:xfrm>
            <a:custGeom>
              <a:avLst/>
              <a:gdLst/>
              <a:ahLst/>
              <a:cxnLst/>
              <a:rect r="r" b="b" t="t" l="l"/>
              <a:pathLst>
                <a:path h="504314" w="227399">
                  <a:moveTo>
                    <a:pt x="0" y="0"/>
                  </a:moveTo>
                  <a:lnTo>
                    <a:pt x="227399" y="0"/>
                  </a:lnTo>
                  <a:lnTo>
                    <a:pt x="227399" y="504314"/>
                  </a:lnTo>
                  <a:lnTo>
                    <a:pt x="0" y="504314"/>
                  </a:lnTo>
                  <a:close/>
                </a:path>
              </a:pathLst>
            </a:custGeom>
            <a:solidFill>
              <a:srgbClr val="17726D"/>
            </a:solidFill>
          </p:spPr>
        </p:sp>
        <p:sp>
          <p:nvSpPr>
            <p:cNvPr name="TextBox 9" id="9"/>
            <p:cNvSpPr txBox="true"/>
            <p:nvPr/>
          </p:nvSpPr>
          <p:spPr>
            <a:xfrm>
              <a:off x="0" y="-47625"/>
              <a:ext cx="227399" cy="551939"/>
            </a:xfrm>
            <a:prstGeom prst="rect">
              <a:avLst/>
            </a:prstGeom>
          </p:spPr>
          <p:txBody>
            <a:bodyPr anchor="ctr" rtlCol="false" tIns="50800" lIns="50800" bIns="50800" rIns="50800"/>
            <a:lstStyle/>
            <a:p>
              <a:pPr algn="ctr">
                <a:lnSpc>
                  <a:spcPts val="2479"/>
                </a:lnSpc>
              </a:pPr>
            </a:p>
          </p:txBody>
        </p:sp>
      </p:grpSp>
      <p:grpSp>
        <p:nvGrpSpPr>
          <p:cNvPr name="Group 10" id="10"/>
          <p:cNvGrpSpPr/>
          <p:nvPr/>
        </p:nvGrpSpPr>
        <p:grpSpPr>
          <a:xfrm rot="0">
            <a:off x="-1061650" y="8036778"/>
            <a:ext cx="3803190" cy="380319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3" id="13"/>
          <p:cNvGrpSpPr/>
          <p:nvPr/>
        </p:nvGrpSpPr>
        <p:grpSpPr>
          <a:xfrm rot="0">
            <a:off x="0" y="10094695"/>
            <a:ext cx="18264272" cy="192305"/>
            <a:chOff x="0" y="0"/>
            <a:chExt cx="4810343" cy="50648"/>
          </a:xfrm>
        </p:grpSpPr>
        <p:sp>
          <p:nvSpPr>
            <p:cNvPr name="Freeform 14" id="14"/>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17726D"/>
            </a:solidFill>
          </p:spPr>
        </p:sp>
        <p:sp>
          <p:nvSpPr>
            <p:cNvPr name="TextBox 15" id="15"/>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grpSp>
        <p:nvGrpSpPr>
          <p:cNvPr name="Group 16" id="16"/>
          <p:cNvGrpSpPr/>
          <p:nvPr/>
        </p:nvGrpSpPr>
        <p:grpSpPr>
          <a:xfrm rot="0">
            <a:off x="9232905" y="599819"/>
            <a:ext cx="715180" cy="71518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19" id="19"/>
          <p:cNvSpPr/>
          <p:nvPr/>
        </p:nvSpPr>
        <p:spPr>
          <a:xfrm flipH="true">
            <a:off x="1715253" y="2255139"/>
            <a:ext cx="6730329" cy="0"/>
          </a:xfrm>
          <a:prstGeom prst="line">
            <a:avLst/>
          </a:prstGeom>
          <a:ln cap="flat" w="76200">
            <a:solidFill>
              <a:srgbClr val="EAE4D2"/>
            </a:solidFill>
            <a:prstDash val="solid"/>
            <a:headEnd type="none" len="sm" w="sm"/>
            <a:tailEnd type="none" len="sm" w="sm"/>
          </a:ln>
        </p:spPr>
      </p:sp>
      <p:sp>
        <p:nvSpPr>
          <p:cNvPr name="Freeform 20" id="20"/>
          <p:cNvSpPr/>
          <p:nvPr/>
        </p:nvSpPr>
        <p:spPr>
          <a:xfrm flipH="false" flipV="false" rot="0">
            <a:off x="9132136" y="5143500"/>
            <a:ext cx="8921129" cy="4358471"/>
          </a:xfrm>
          <a:custGeom>
            <a:avLst/>
            <a:gdLst/>
            <a:ahLst/>
            <a:cxnLst/>
            <a:rect r="r" b="b" t="t" l="l"/>
            <a:pathLst>
              <a:path h="4358471" w="8921129">
                <a:moveTo>
                  <a:pt x="0" y="0"/>
                </a:moveTo>
                <a:lnTo>
                  <a:pt x="8921129" y="0"/>
                </a:lnTo>
                <a:lnTo>
                  <a:pt x="8921129" y="4358471"/>
                </a:lnTo>
                <a:lnTo>
                  <a:pt x="0" y="4358471"/>
                </a:lnTo>
                <a:lnTo>
                  <a:pt x="0" y="0"/>
                </a:lnTo>
                <a:close/>
              </a:path>
            </a:pathLst>
          </a:custGeom>
          <a:blipFill>
            <a:blip r:embed="rId3"/>
            <a:stretch>
              <a:fillRect l="0" t="-6947" r="0" b="0"/>
            </a:stretch>
          </a:blipFill>
        </p:spPr>
      </p:sp>
      <p:sp>
        <p:nvSpPr>
          <p:cNvPr name="TextBox 21" id="21"/>
          <p:cNvSpPr txBox="true"/>
          <p:nvPr/>
        </p:nvSpPr>
        <p:spPr>
          <a:xfrm rot="0">
            <a:off x="1028700" y="533694"/>
            <a:ext cx="8103436" cy="861060"/>
          </a:xfrm>
          <a:prstGeom prst="rect">
            <a:avLst/>
          </a:prstGeom>
        </p:spPr>
        <p:txBody>
          <a:bodyPr anchor="t" rtlCol="false" tIns="0" lIns="0" bIns="0" rIns="0">
            <a:spAutoFit/>
          </a:bodyPr>
          <a:lstStyle/>
          <a:p>
            <a:pPr algn="l">
              <a:lnSpc>
                <a:spcPts val="6510"/>
              </a:lnSpc>
            </a:pPr>
            <a:r>
              <a:rPr lang="en-US" sz="6200" b="true">
                <a:solidFill>
                  <a:srgbClr val="17726D"/>
                </a:solidFill>
                <a:latin typeface="Inter Bold"/>
                <a:ea typeface="Inter Bold"/>
                <a:cs typeface="Inter Bold"/>
                <a:sym typeface="Inter Bold"/>
              </a:rPr>
              <a:t>4. MÉTHODOLOGIE</a:t>
            </a:r>
          </a:p>
        </p:txBody>
      </p:sp>
      <p:sp>
        <p:nvSpPr>
          <p:cNvPr name="TextBox 22" id="22"/>
          <p:cNvSpPr txBox="true"/>
          <p:nvPr/>
        </p:nvSpPr>
        <p:spPr>
          <a:xfrm rot="0">
            <a:off x="1822661" y="2544179"/>
            <a:ext cx="7018211" cy="3888600"/>
          </a:xfrm>
          <a:prstGeom prst="rect">
            <a:avLst/>
          </a:prstGeom>
        </p:spPr>
        <p:txBody>
          <a:bodyPr anchor="t" rtlCol="false" tIns="0" lIns="0" bIns="0" rIns="0">
            <a:spAutoFit/>
          </a:bodyPr>
          <a:lstStyle/>
          <a:p>
            <a:pPr algn="just" marL="0" indent="0" lvl="0">
              <a:lnSpc>
                <a:spcPts val="3882"/>
              </a:lnSpc>
            </a:pPr>
            <a:r>
              <a:rPr lang="en-US" sz="2504">
                <a:solidFill>
                  <a:srgbClr val="000000"/>
                </a:solidFill>
                <a:latin typeface="Open Sans"/>
                <a:ea typeface="Open Sans"/>
                <a:cs typeface="Open Sans"/>
                <a:sym typeface="Open Sans"/>
              </a:rPr>
              <a:t>Tout </a:t>
            </a:r>
            <a:r>
              <a:rPr lang="en-US" sz="2504">
                <a:solidFill>
                  <a:srgbClr val="000000"/>
                </a:solidFill>
                <a:latin typeface="Open Sans"/>
                <a:ea typeface="Open Sans"/>
                <a:cs typeface="Open Sans"/>
                <a:sym typeface="Open Sans"/>
              </a:rPr>
              <a:t>d'</a:t>
            </a:r>
            <a:r>
              <a:rPr lang="en-US" sz="2504">
                <a:solidFill>
                  <a:srgbClr val="000000"/>
                </a:solidFill>
                <a:latin typeface="Open Sans"/>
                <a:ea typeface="Open Sans"/>
                <a:cs typeface="Open Sans"/>
                <a:sym typeface="Open Sans"/>
              </a:rPr>
              <a:t>abord, nous avons extrait les points clés holistiques du MediaPipe pour obtenir des points clés s’il s’agit des images statiques(reconnaissance des alphabets) ou une séquence de points clés qui représente les mouvements des mains , des bras et de la posture dans la vidéo, nous avons fait appel à la bibliothèque (réconnaissance des mots).</a:t>
            </a:r>
          </a:p>
        </p:txBody>
      </p:sp>
      <p:grpSp>
        <p:nvGrpSpPr>
          <p:cNvPr name="Group 23" id="23"/>
          <p:cNvGrpSpPr/>
          <p:nvPr/>
        </p:nvGrpSpPr>
        <p:grpSpPr>
          <a:xfrm rot="0">
            <a:off x="242892" y="9050056"/>
            <a:ext cx="1194106" cy="1236944"/>
            <a:chOff x="0" y="0"/>
            <a:chExt cx="812800" cy="841959"/>
          </a:xfrm>
        </p:grpSpPr>
        <p:sp>
          <p:nvSpPr>
            <p:cNvPr name="Freeform 24" id="24"/>
            <p:cNvSpPr/>
            <p:nvPr/>
          </p:nvSpPr>
          <p:spPr>
            <a:xfrm flipH="false" flipV="false" rot="0">
              <a:off x="0" y="0"/>
              <a:ext cx="812800" cy="841958"/>
            </a:xfrm>
            <a:custGeom>
              <a:avLst/>
              <a:gdLst/>
              <a:ahLst/>
              <a:cxnLst/>
              <a:rect r="r" b="b" t="t" l="l"/>
              <a:pathLst>
                <a:path h="841958" w="812800">
                  <a:moveTo>
                    <a:pt x="406400" y="0"/>
                  </a:moveTo>
                  <a:cubicBezTo>
                    <a:pt x="181951" y="0"/>
                    <a:pt x="0" y="188479"/>
                    <a:pt x="0" y="420979"/>
                  </a:cubicBezTo>
                  <a:cubicBezTo>
                    <a:pt x="0" y="653480"/>
                    <a:pt x="181951" y="841958"/>
                    <a:pt x="406400" y="841958"/>
                  </a:cubicBezTo>
                  <a:cubicBezTo>
                    <a:pt x="630849" y="841958"/>
                    <a:pt x="812800" y="653480"/>
                    <a:pt x="812800" y="420979"/>
                  </a:cubicBezTo>
                  <a:cubicBezTo>
                    <a:pt x="812800" y="188479"/>
                    <a:pt x="630849" y="0"/>
                    <a:pt x="406400" y="0"/>
                  </a:cubicBezTo>
                  <a:close/>
                </a:path>
              </a:pathLst>
            </a:custGeom>
            <a:solidFill>
              <a:srgbClr val="EAE4D2"/>
            </a:solidFill>
          </p:spPr>
        </p:sp>
        <p:sp>
          <p:nvSpPr>
            <p:cNvPr name="TextBox 25" id="25"/>
            <p:cNvSpPr txBox="true"/>
            <p:nvPr/>
          </p:nvSpPr>
          <p:spPr>
            <a:xfrm>
              <a:off x="76200" y="-63941"/>
              <a:ext cx="660400" cy="826966"/>
            </a:xfrm>
            <a:prstGeom prst="rect">
              <a:avLst/>
            </a:prstGeom>
          </p:spPr>
          <p:txBody>
            <a:bodyPr anchor="ctr" rtlCol="false" tIns="50800" lIns="50800" bIns="50800" rIns="50800"/>
            <a:lstStyle/>
            <a:p>
              <a:pPr algn="ctr">
                <a:lnSpc>
                  <a:spcPts val="6974"/>
                </a:lnSpc>
              </a:pPr>
              <a:r>
                <a:rPr lang="en-US" b="true" sz="4499">
                  <a:solidFill>
                    <a:srgbClr val="17726D"/>
                  </a:solidFill>
                  <a:latin typeface="Open Sans Medium"/>
                  <a:ea typeface="Open Sans Medium"/>
                  <a:cs typeface="Open Sans Medium"/>
                  <a:sym typeface="Open Sans Medium"/>
                </a:rPr>
                <a:t>6</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34610" y="0"/>
            <a:ext cx="5653390" cy="10287000"/>
            <a:chOff x="0" y="0"/>
            <a:chExt cx="1488959" cy="2709333"/>
          </a:xfrm>
        </p:grpSpPr>
        <p:sp>
          <p:nvSpPr>
            <p:cNvPr name="Freeform 3" id="3"/>
            <p:cNvSpPr/>
            <p:nvPr/>
          </p:nvSpPr>
          <p:spPr>
            <a:xfrm flipH="false" flipV="false" rot="0">
              <a:off x="0" y="0"/>
              <a:ext cx="1488959" cy="2709333"/>
            </a:xfrm>
            <a:custGeom>
              <a:avLst/>
              <a:gdLst/>
              <a:ahLst/>
              <a:cxnLst/>
              <a:rect r="r" b="b" t="t" l="l"/>
              <a:pathLst>
                <a:path h="2709333" w="1488959">
                  <a:moveTo>
                    <a:pt x="0" y="0"/>
                  </a:moveTo>
                  <a:lnTo>
                    <a:pt x="1488959" y="0"/>
                  </a:lnTo>
                  <a:lnTo>
                    <a:pt x="1488959" y="2709333"/>
                  </a:lnTo>
                  <a:lnTo>
                    <a:pt x="0" y="2709333"/>
                  </a:lnTo>
                  <a:close/>
                </a:path>
              </a:pathLst>
            </a:custGeom>
            <a:solidFill>
              <a:srgbClr val="F6F6F6"/>
            </a:solidFill>
          </p:spPr>
        </p:sp>
        <p:sp>
          <p:nvSpPr>
            <p:cNvPr name="TextBox 4" id="4"/>
            <p:cNvSpPr txBox="true"/>
            <p:nvPr/>
          </p:nvSpPr>
          <p:spPr>
            <a:xfrm>
              <a:off x="0" y="-47625"/>
              <a:ext cx="1488959" cy="2756958"/>
            </a:xfrm>
            <a:prstGeom prst="rect">
              <a:avLst/>
            </a:prstGeom>
          </p:spPr>
          <p:txBody>
            <a:bodyPr anchor="ctr" rtlCol="false" tIns="50800" lIns="50800" bIns="50800" rIns="50800"/>
            <a:lstStyle/>
            <a:p>
              <a:pPr algn="ctr">
                <a:lnSpc>
                  <a:spcPts val="2479"/>
                </a:lnSpc>
              </a:pPr>
            </a:p>
          </p:txBody>
        </p:sp>
      </p:grpSp>
      <p:grpSp>
        <p:nvGrpSpPr>
          <p:cNvPr name="Group 5" id="5"/>
          <p:cNvGrpSpPr>
            <a:grpSpLocks noChangeAspect="true"/>
          </p:cNvGrpSpPr>
          <p:nvPr/>
        </p:nvGrpSpPr>
        <p:grpSpPr>
          <a:xfrm rot="0">
            <a:off x="9948086" y="-1720251"/>
            <a:ext cx="7452781" cy="7452781"/>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2"/>
              <a:stretch>
                <a:fillRect l="-35756" t="0" r="-40067" b="0"/>
              </a:stretch>
            </a:blipFill>
          </p:spPr>
        </p:sp>
      </p:grpSp>
      <p:grpSp>
        <p:nvGrpSpPr>
          <p:cNvPr name="Group 7" id="7"/>
          <p:cNvGrpSpPr/>
          <p:nvPr/>
        </p:nvGrpSpPr>
        <p:grpSpPr>
          <a:xfrm rot="0">
            <a:off x="17400866" y="0"/>
            <a:ext cx="863406" cy="1914819"/>
            <a:chOff x="0" y="0"/>
            <a:chExt cx="227399" cy="504314"/>
          </a:xfrm>
        </p:grpSpPr>
        <p:sp>
          <p:nvSpPr>
            <p:cNvPr name="Freeform 8" id="8"/>
            <p:cNvSpPr/>
            <p:nvPr/>
          </p:nvSpPr>
          <p:spPr>
            <a:xfrm flipH="false" flipV="false" rot="0">
              <a:off x="0" y="0"/>
              <a:ext cx="227399" cy="504314"/>
            </a:xfrm>
            <a:custGeom>
              <a:avLst/>
              <a:gdLst/>
              <a:ahLst/>
              <a:cxnLst/>
              <a:rect r="r" b="b" t="t" l="l"/>
              <a:pathLst>
                <a:path h="504314" w="227399">
                  <a:moveTo>
                    <a:pt x="0" y="0"/>
                  </a:moveTo>
                  <a:lnTo>
                    <a:pt x="227399" y="0"/>
                  </a:lnTo>
                  <a:lnTo>
                    <a:pt x="227399" y="504314"/>
                  </a:lnTo>
                  <a:lnTo>
                    <a:pt x="0" y="504314"/>
                  </a:lnTo>
                  <a:close/>
                </a:path>
              </a:pathLst>
            </a:custGeom>
            <a:solidFill>
              <a:srgbClr val="17726D"/>
            </a:solidFill>
          </p:spPr>
        </p:sp>
        <p:sp>
          <p:nvSpPr>
            <p:cNvPr name="TextBox 9" id="9"/>
            <p:cNvSpPr txBox="true"/>
            <p:nvPr/>
          </p:nvSpPr>
          <p:spPr>
            <a:xfrm>
              <a:off x="0" y="-47625"/>
              <a:ext cx="227399" cy="551939"/>
            </a:xfrm>
            <a:prstGeom prst="rect">
              <a:avLst/>
            </a:prstGeom>
          </p:spPr>
          <p:txBody>
            <a:bodyPr anchor="ctr" rtlCol="false" tIns="50800" lIns="50800" bIns="50800" rIns="50800"/>
            <a:lstStyle/>
            <a:p>
              <a:pPr algn="ctr">
                <a:lnSpc>
                  <a:spcPts val="2479"/>
                </a:lnSpc>
              </a:pPr>
            </a:p>
          </p:txBody>
        </p:sp>
      </p:grpSp>
      <p:grpSp>
        <p:nvGrpSpPr>
          <p:cNvPr name="Group 10" id="10"/>
          <p:cNvGrpSpPr/>
          <p:nvPr/>
        </p:nvGrpSpPr>
        <p:grpSpPr>
          <a:xfrm rot="0">
            <a:off x="-1061650" y="8036778"/>
            <a:ext cx="3803190" cy="380319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3" id="13"/>
          <p:cNvGrpSpPr/>
          <p:nvPr/>
        </p:nvGrpSpPr>
        <p:grpSpPr>
          <a:xfrm rot="0">
            <a:off x="0" y="10094695"/>
            <a:ext cx="18264272" cy="192305"/>
            <a:chOff x="0" y="0"/>
            <a:chExt cx="4810343" cy="50648"/>
          </a:xfrm>
        </p:grpSpPr>
        <p:sp>
          <p:nvSpPr>
            <p:cNvPr name="Freeform 14" id="14"/>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17726D"/>
            </a:solidFill>
          </p:spPr>
        </p:sp>
        <p:sp>
          <p:nvSpPr>
            <p:cNvPr name="TextBox 15" id="15"/>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sp>
        <p:nvSpPr>
          <p:cNvPr name="TextBox 16" id="16"/>
          <p:cNvSpPr txBox="true"/>
          <p:nvPr/>
        </p:nvSpPr>
        <p:spPr>
          <a:xfrm rot="0">
            <a:off x="1028700" y="533694"/>
            <a:ext cx="8103436" cy="861060"/>
          </a:xfrm>
          <a:prstGeom prst="rect">
            <a:avLst/>
          </a:prstGeom>
        </p:spPr>
        <p:txBody>
          <a:bodyPr anchor="t" rtlCol="false" tIns="0" lIns="0" bIns="0" rIns="0">
            <a:spAutoFit/>
          </a:bodyPr>
          <a:lstStyle/>
          <a:p>
            <a:pPr algn="l">
              <a:lnSpc>
                <a:spcPts val="6510"/>
              </a:lnSpc>
            </a:pPr>
            <a:r>
              <a:rPr lang="en-US" sz="6200" b="true">
                <a:solidFill>
                  <a:srgbClr val="17726D"/>
                </a:solidFill>
                <a:latin typeface="Inter Bold"/>
                <a:ea typeface="Inter Bold"/>
                <a:cs typeface="Inter Bold"/>
                <a:sym typeface="Inter Bold"/>
              </a:rPr>
              <a:t>4. MÉTHODOLOGIE</a:t>
            </a:r>
          </a:p>
        </p:txBody>
      </p:sp>
      <p:sp>
        <p:nvSpPr>
          <p:cNvPr name="TextBox 17" id="17"/>
          <p:cNvSpPr txBox="true"/>
          <p:nvPr/>
        </p:nvSpPr>
        <p:spPr>
          <a:xfrm rot="0">
            <a:off x="1720957" y="2447508"/>
            <a:ext cx="7511949" cy="6232513"/>
          </a:xfrm>
          <a:prstGeom prst="rect">
            <a:avLst/>
          </a:prstGeom>
        </p:spPr>
        <p:txBody>
          <a:bodyPr anchor="t" rtlCol="false" tIns="0" lIns="0" bIns="0" rIns="0">
            <a:spAutoFit/>
          </a:bodyPr>
          <a:lstStyle/>
          <a:p>
            <a:pPr algn="just" marL="0" indent="0" lvl="0">
              <a:lnSpc>
                <a:spcPts val="4155"/>
              </a:lnSpc>
            </a:pPr>
            <a:r>
              <a:rPr lang="en-US" sz="2680">
                <a:solidFill>
                  <a:srgbClr val="000000"/>
                </a:solidFill>
                <a:latin typeface="Open Sans"/>
                <a:ea typeface="Open Sans"/>
                <a:cs typeface="Open Sans"/>
                <a:sym typeface="Open Sans"/>
              </a:rPr>
              <a:t>Ensuite, nous avons téléchargé un dataset de langue des signes américaine (ASL) depuis Kaggle pour la détection des alphabets. Concernant la reconnaissance de gestes en séquence (modèles), nous avons tenté d'enregistrer un petit échantillon de données à l'aide de notre propre webcam. En effet, les jeux de données vidéo disponibles sont souvent volumineux, mais contiennent peu de vidéos par classe (au maximum 7), ce qui s’avère insuffisant pour un entraînement efficace du modèle.</a:t>
            </a:r>
          </a:p>
        </p:txBody>
      </p:sp>
      <p:grpSp>
        <p:nvGrpSpPr>
          <p:cNvPr name="Group 18" id="18"/>
          <p:cNvGrpSpPr/>
          <p:nvPr/>
        </p:nvGrpSpPr>
        <p:grpSpPr>
          <a:xfrm rot="0">
            <a:off x="9232905" y="599819"/>
            <a:ext cx="715180" cy="71518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21" id="21"/>
          <p:cNvSpPr/>
          <p:nvPr/>
        </p:nvSpPr>
        <p:spPr>
          <a:xfrm flipH="true">
            <a:off x="1715253" y="2006140"/>
            <a:ext cx="6730329" cy="0"/>
          </a:xfrm>
          <a:prstGeom prst="line">
            <a:avLst/>
          </a:prstGeom>
          <a:ln cap="flat" w="76200">
            <a:solidFill>
              <a:srgbClr val="EAE4D2"/>
            </a:solidFill>
            <a:prstDash val="solid"/>
            <a:headEnd type="none" len="sm" w="sm"/>
            <a:tailEnd type="none" len="sm" w="sm"/>
          </a:ln>
        </p:spPr>
      </p:sp>
      <p:grpSp>
        <p:nvGrpSpPr>
          <p:cNvPr name="Group 22" id="22"/>
          <p:cNvGrpSpPr/>
          <p:nvPr/>
        </p:nvGrpSpPr>
        <p:grpSpPr>
          <a:xfrm rot="0">
            <a:off x="16662247" y="8736042"/>
            <a:ext cx="1194106" cy="1236944"/>
            <a:chOff x="0" y="0"/>
            <a:chExt cx="812800" cy="841959"/>
          </a:xfrm>
        </p:grpSpPr>
        <p:sp>
          <p:nvSpPr>
            <p:cNvPr name="Freeform 23" id="23"/>
            <p:cNvSpPr/>
            <p:nvPr/>
          </p:nvSpPr>
          <p:spPr>
            <a:xfrm flipH="false" flipV="false" rot="0">
              <a:off x="0" y="0"/>
              <a:ext cx="812800" cy="841958"/>
            </a:xfrm>
            <a:custGeom>
              <a:avLst/>
              <a:gdLst/>
              <a:ahLst/>
              <a:cxnLst/>
              <a:rect r="r" b="b" t="t" l="l"/>
              <a:pathLst>
                <a:path h="841958" w="812800">
                  <a:moveTo>
                    <a:pt x="406400" y="0"/>
                  </a:moveTo>
                  <a:cubicBezTo>
                    <a:pt x="181951" y="0"/>
                    <a:pt x="0" y="188479"/>
                    <a:pt x="0" y="420979"/>
                  </a:cubicBezTo>
                  <a:cubicBezTo>
                    <a:pt x="0" y="653480"/>
                    <a:pt x="181951" y="841958"/>
                    <a:pt x="406400" y="841958"/>
                  </a:cubicBezTo>
                  <a:cubicBezTo>
                    <a:pt x="630849" y="841958"/>
                    <a:pt x="812800" y="653480"/>
                    <a:pt x="812800" y="420979"/>
                  </a:cubicBezTo>
                  <a:cubicBezTo>
                    <a:pt x="812800" y="188479"/>
                    <a:pt x="630849" y="0"/>
                    <a:pt x="406400" y="0"/>
                  </a:cubicBezTo>
                  <a:close/>
                </a:path>
              </a:pathLst>
            </a:custGeom>
            <a:solidFill>
              <a:srgbClr val="EAE4D2"/>
            </a:solidFill>
          </p:spPr>
        </p:sp>
        <p:sp>
          <p:nvSpPr>
            <p:cNvPr name="TextBox 24" id="24"/>
            <p:cNvSpPr txBox="true"/>
            <p:nvPr/>
          </p:nvSpPr>
          <p:spPr>
            <a:xfrm>
              <a:off x="76200" y="-63941"/>
              <a:ext cx="660400" cy="826966"/>
            </a:xfrm>
            <a:prstGeom prst="rect">
              <a:avLst/>
            </a:prstGeom>
          </p:spPr>
          <p:txBody>
            <a:bodyPr anchor="ctr" rtlCol="false" tIns="50800" lIns="50800" bIns="50800" rIns="50800"/>
            <a:lstStyle/>
            <a:p>
              <a:pPr algn="ctr">
                <a:lnSpc>
                  <a:spcPts val="6974"/>
                </a:lnSpc>
              </a:pPr>
              <a:r>
                <a:rPr lang="en-US" b="true" sz="4499">
                  <a:solidFill>
                    <a:srgbClr val="17726D"/>
                  </a:solidFill>
                  <a:latin typeface="Open Sans Medium"/>
                  <a:ea typeface="Open Sans Medium"/>
                  <a:cs typeface="Open Sans Medium"/>
                  <a:sym typeface="Open Sans Medium"/>
                </a:rPr>
                <a:t>7</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00040" y="0"/>
            <a:ext cx="5987960" cy="10287000"/>
            <a:chOff x="0" y="0"/>
            <a:chExt cx="1577076" cy="2709333"/>
          </a:xfrm>
        </p:grpSpPr>
        <p:sp>
          <p:nvSpPr>
            <p:cNvPr name="Freeform 3" id="3"/>
            <p:cNvSpPr/>
            <p:nvPr/>
          </p:nvSpPr>
          <p:spPr>
            <a:xfrm flipH="false" flipV="false" rot="0">
              <a:off x="0" y="0"/>
              <a:ext cx="1577076" cy="2709333"/>
            </a:xfrm>
            <a:custGeom>
              <a:avLst/>
              <a:gdLst/>
              <a:ahLst/>
              <a:cxnLst/>
              <a:rect r="r" b="b" t="t" l="l"/>
              <a:pathLst>
                <a:path h="2709333" w="1577076">
                  <a:moveTo>
                    <a:pt x="0" y="0"/>
                  </a:moveTo>
                  <a:lnTo>
                    <a:pt x="1577076" y="0"/>
                  </a:lnTo>
                  <a:lnTo>
                    <a:pt x="1577076" y="2709333"/>
                  </a:lnTo>
                  <a:lnTo>
                    <a:pt x="0" y="2709333"/>
                  </a:lnTo>
                  <a:close/>
                </a:path>
              </a:pathLst>
            </a:custGeom>
            <a:solidFill>
              <a:srgbClr val="17726D"/>
            </a:solidFill>
          </p:spPr>
        </p:sp>
        <p:sp>
          <p:nvSpPr>
            <p:cNvPr name="TextBox 4" id="4"/>
            <p:cNvSpPr txBox="true"/>
            <p:nvPr/>
          </p:nvSpPr>
          <p:spPr>
            <a:xfrm>
              <a:off x="0" y="-47625"/>
              <a:ext cx="1577076" cy="2756958"/>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2235197" y="1631038"/>
            <a:ext cx="7993135" cy="29634"/>
          </a:xfrm>
          <a:prstGeom prst="line">
            <a:avLst/>
          </a:prstGeom>
          <a:ln cap="flat" w="76200">
            <a:solidFill>
              <a:srgbClr val="EAE4D2"/>
            </a:solidFill>
            <a:prstDash val="solid"/>
            <a:headEnd type="none" len="sm" w="sm"/>
            <a:tailEnd type="none" len="sm" w="sm"/>
          </a:ln>
        </p:spPr>
      </p:sp>
      <p:sp>
        <p:nvSpPr>
          <p:cNvPr name="Freeform 6" id="6"/>
          <p:cNvSpPr/>
          <p:nvPr/>
        </p:nvSpPr>
        <p:spPr>
          <a:xfrm flipH="false" flipV="false" rot="0">
            <a:off x="2510241" y="1889751"/>
            <a:ext cx="7055929" cy="8060657"/>
          </a:xfrm>
          <a:custGeom>
            <a:avLst/>
            <a:gdLst/>
            <a:ahLst/>
            <a:cxnLst/>
            <a:rect r="r" b="b" t="t" l="l"/>
            <a:pathLst>
              <a:path h="8060657" w="7055929">
                <a:moveTo>
                  <a:pt x="0" y="0"/>
                </a:moveTo>
                <a:lnTo>
                  <a:pt x="7055930" y="0"/>
                </a:lnTo>
                <a:lnTo>
                  <a:pt x="7055930" y="8060657"/>
                </a:lnTo>
                <a:lnTo>
                  <a:pt x="0" y="8060657"/>
                </a:lnTo>
                <a:lnTo>
                  <a:pt x="0" y="0"/>
                </a:lnTo>
                <a:close/>
              </a:path>
            </a:pathLst>
          </a:custGeom>
          <a:blipFill>
            <a:blip r:embed="rId2"/>
            <a:stretch>
              <a:fillRect l="0" t="0" r="0" b="0"/>
            </a:stretch>
          </a:blipFill>
        </p:spPr>
      </p:sp>
      <p:sp>
        <p:nvSpPr>
          <p:cNvPr name="TextBox 7" id="7"/>
          <p:cNvSpPr txBox="true"/>
          <p:nvPr/>
        </p:nvSpPr>
        <p:spPr>
          <a:xfrm rot="0">
            <a:off x="2897360" y="688063"/>
            <a:ext cx="6668811" cy="904875"/>
          </a:xfrm>
          <a:prstGeom prst="rect">
            <a:avLst/>
          </a:prstGeom>
        </p:spPr>
        <p:txBody>
          <a:bodyPr anchor="t" rtlCol="false" tIns="0" lIns="0" bIns="0" rIns="0">
            <a:spAutoFit/>
          </a:bodyPr>
          <a:lstStyle/>
          <a:p>
            <a:pPr algn="l">
              <a:lnSpc>
                <a:spcPts val="6825"/>
              </a:lnSpc>
            </a:pPr>
            <a:r>
              <a:rPr lang="en-US" sz="6500" b="true">
                <a:solidFill>
                  <a:srgbClr val="17726D"/>
                </a:solidFill>
                <a:latin typeface="Inter Bold"/>
                <a:ea typeface="Inter Bold"/>
                <a:cs typeface="Inter Bold"/>
                <a:sym typeface="Inter Bold"/>
              </a:rPr>
              <a:t>5. EVALUATION</a:t>
            </a:r>
          </a:p>
        </p:txBody>
      </p:sp>
      <p:sp>
        <p:nvSpPr>
          <p:cNvPr name="TextBox 8" id="8"/>
          <p:cNvSpPr txBox="true"/>
          <p:nvPr/>
        </p:nvSpPr>
        <p:spPr>
          <a:xfrm rot="0">
            <a:off x="12920976" y="235711"/>
            <a:ext cx="4746087" cy="9249865"/>
          </a:xfrm>
          <a:prstGeom prst="rect">
            <a:avLst/>
          </a:prstGeom>
        </p:spPr>
        <p:txBody>
          <a:bodyPr anchor="t" rtlCol="false" tIns="0" lIns="0" bIns="0" rIns="0">
            <a:spAutoFit/>
          </a:bodyPr>
          <a:lstStyle/>
          <a:p>
            <a:pPr algn="just" marL="0" indent="0" lvl="0">
              <a:lnSpc>
                <a:spcPts val="4944"/>
              </a:lnSpc>
            </a:pPr>
            <a:r>
              <a:rPr lang="en-US" sz="3189">
                <a:solidFill>
                  <a:srgbClr val="FFFFFF"/>
                </a:solidFill>
                <a:latin typeface="Open Sans"/>
                <a:ea typeface="Open Sans"/>
                <a:cs typeface="Open Sans"/>
                <a:sym typeface="Open Sans"/>
              </a:rPr>
              <a:t>Pour </a:t>
            </a:r>
            <a:r>
              <a:rPr lang="en-US" sz="3189">
                <a:solidFill>
                  <a:srgbClr val="FFFFFF"/>
                </a:solidFill>
                <a:latin typeface="Open Sans"/>
                <a:ea typeface="Open Sans"/>
                <a:cs typeface="Open Sans"/>
                <a:sym typeface="Open Sans"/>
              </a:rPr>
              <a:t>évaluer</a:t>
            </a:r>
            <a:r>
              <a:rPr lang="en-US" sz="3189">
                <a:solidFill>
                  <a:srgbClr val="FFFFFF"/>
                </a:solidFill>
                <a:latin typeface="Open Sans"/>
                <a:ea typeface="Open Sans"/>
                <a:cs typeface="Open Sans"/>
                <a:sym typeface="Open Sans"/>
              </a:rPr>
              <a:t> notre modèle, nous avons utilisé l'exactitude, la précision, le rappel, la mesure F1, ainsi que la validation croisée pour tester sa généralisation. Enfin, la performance en temps réel a été mesurée via le taux de rafraîchissement des images et le temps de traitement des séquences de points clés.</a:t>
            </a:r>
          </a:p>
        </p:txBody>
      </p:sp>
      <p:grpSp>
        <p:nvGrpSpPr>
          <p:cNvPr name="Group 9" id="9"/>
          <p:cNvGrpSpPr/>
          <p:nvPr/>
        </p:nvGrpSpPr>
        <p:grpSpPr>
          <a:xfrm rot="0">
            <a:off x="16662247" y="8867104"/>
            <a:ext cx="1194106" cy="1236944"/>
            <a:chOff x="0" y="0"/>
            <a:chExt cx="812800" cy="841959"/>
          </a:xfrm>
        </p:grpSpPr>
        <p:sp>
          <p:nvSpPr>
            <p:cNvPr name="Freeform 10" id="10"/>
            <p:cNvSpPr/>
            <p:nvPr/>
          </p:nvSpPr>
          <p:spPr>
            <a:xfrm flipH="false" flipV="false" rot="0">
              <a:off x="0" y="0"/>
              <a:ext cx="812800" cy="841958"/>
            </a:xfrm>
            <a:custGeom>
              <a:avLst/>
              <a:gdLst/>
              <a:ahLst/>
              <a:cxnLst/>
              <a:rect r="r" b="b" t="t" l="l"/>
              <a:pathLst>
                <a:path h="841958" w="812800">
                  <a:moveTo>
                    <a:pt x="406400" y="0"/>
                  </a:moveTo>
                  <a:cubicBezTo>
                    <a:pt x="181951" y="0"/>
                    <a:pt x="0" y="188479"/>
                    <a:pt x="0" y="420979"/>
                  </a:cubicBezTo>
                  <a:cubicBezTo>
                    <a:pt x="0" y="653480"/>
                    <a:pt x="181951" y="841958"/>
                    <a:pt x="406400" y="841958"/>
                  </a:cubicBezTo>
                  <a:cubicBezTo>
                    <a:pt x="630849" y="841958"/>
                    <a:pt x="812800" y="653480"/>
                    <a:pt x="812800" y="420979"/>
                  </a:cubicBezTo>
                  <a:cubicBezTo>
                    <a:pt x="812800" y="188479"/>
                    <a:pt x="630849" y="0"/>
                    <a:pt x="406400" y="0"/>
                  </a:cubicBezTo>
                  <a:close/>
                </a:path>
              </a:pathLst>
            </a:custGeom>
            <a:solidFill>
              <a:srgbClr val="EAE4D2"/>
            </a:solidFill>
          </p:spPr>
        </p:sp>
        <p:sp>
          <p:nvSpPr>
            <p:cNvPr name="TextBox 11" id="11"/>
            <p:cNvSpPr txBox="true"/>
            <p:nvPr/>
          </p:nvSpPr>
          <p:spPr>
            <a:xfrm>
              <a:off x="76200" y="-63941"/>
              <a:ext cx="660400" cy="826966"/>
            </a:xfrm>
            <a:prstGeom prst="rect">
              <a:avLst/>
            </a:prstGeom>
          </p:spPr>
          <p:txBody>
            <a:bodyPr anchor="ctr" rtlCol="false" tIns="50800" lIns="50800" bIns="50800" rIns="50800"/>
            <a:lstStyle/>
            <a:p>
              <a:pPr algn="ctr">
                <a:lnSpc>
                  <a:spcPts val="6974"/>
                </a:lnSpc>
              </a:pPr>
              <a:r>
                <a:rPr lang="en-US" b="true" sz="4499">
                  <a:solidFill>
                    <a:srgbClr val="17726D"/>
                  </a:solidFill>
                  <a:latin typeface="Open Sans Medium"/>
                  <a:ea typeface="Open Sans Medium"/>
                  <a:cs typeface="Open Sans Medium"/>
                  <a:sym typeface="Open Sans Medium"/>
                </a:rPr>
                <a:t>8</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29409"/>
            <a:ext cx="16937624" cy="9957591"/>
            <a:chOff x="0" y="0"/>
            <a:chExt cx="22583498" cy="13276788"/>
          </a:xfrm>
        </p:grpSpPr>
        <p:pic>
          <p:nvPicPr>
            <p:cNvPr name="Picture 3" id="3"/>
            <p:cNvPicPr>
              <a:picLocks noChangeAspect="true"/>
            </p:cNvPicPr>
            <p:nvPr/>
          </p:nvPicPr>
          <p:blipFill>
            <a:blip r:embed="rId2"/>
            <a:srcRect l="0" t="700" r="0" b="700"/>
            <a:stretch>
              <a:fillRect/>
            </a:stretch>
          </p:blipFill>
          <p:spPr>
            <a:xfrm flipH="false" flipV="false">
              <a:off x="0" y="0"/>
              <a:ext cx="22583498" cy="13276788"/>
            </a:xfrm>
            <a:prstGeom prst="rect">
              <a:avLst/>
            </a:prstGeom>
          </p:spPr>
        </p:pic>
      </p:grpSp>
      <p:sp>
        <p:nvSpPr>
          <p:cNvPr name="TextBox 4" id="4"/>
          <p:cNvSpPr txBox="true"/>
          <p:nvPr/>
        </p:nvSpPr>
        <p:spPr>
          <a:xfrm rot="0">
            <a:off x="12920976" y="254761"/>
            <a:ext cx="4746087" cy="4626887"/>
          </a:xfrm>
          <a:prstGeom prst="rect">
            <a:avLst/>
          </a:prstGeom>
        </p:spPr>
        <p:txBody>
          <a:bodyPr anchor="t" rtlCol="false" tIns="0" lIns="0" bIns="0" rIns="0">
            <a:spAutoFit/>
          </a:bodyPr>
          <a:lstStyle/>
          <a:p>
            <a:pPr algn="just" marL="0" indent="0" lvl="0">
              <a:lnSpc>
                <a:spcPts val="3704"/>
              </a:lnSpc>
            </a:pPr>
            <a:r>
              <a:rPr lang="en-US" sz="2389">
                <a:solidFill>
                  <a:srgbClr val="FFFFFF"/>
                </a:solidFill>
                <a:latin typeface="Open Sans"/>
                <a:ea typeface="Open Sans"/>
                <a:cs typeface="Open Sans"/>
                <a:sym typeface="Open Sans"/>
              </a:rPr>
              <a:t>Pour </a:t>
            </a:r>
            <a:r>
              <a:rPr lang="en-US" sz="2389">
                <a:solidFill>
                  <a:srgbClr val="FFFFFF"/>
                </a:solidFill>
                <a:latin typeface="Open Sans"/>
                <a:ea typeface="Open Sans"/>
                <a:cs typeface="Open Sans"/>
                <a:sym typeface="Open Sans"/>
              </a:rPr>
              <a:t>évaluer</a:t>
            </a:r>
            <a:r>
              <a:rPr lang="en-US" sz="2389">
                <a:solidFill>
                  <a:srgbClr val="FFFFFF"/>
                </a:solidFill>
                <a:latin typeface="Open Sans"/>
                <a:ea typeface="Open Sans"/>
                <a:cs typeface="Open Sans"/>
                <a:sym typeface="Open Sans"/>
              </a:rPr>
              <a:t> notre modèle, nous avons utilisé l'exactitude, la précision, le rappel, la mesure F1, ainsi que la validation croisée pour tester sa généralisation. Enfin, la performance en temps réel a été mesurée via le taux de rafraîchissement des images et le temps de traitement des séquences de points clés.</a:t>
            </a:r>
          </a:p>
        </p:txBody>
      </p:sp>
      <p:grpSp>
        <p:nvGrpSpPr>
          <p:cNvPr name="Group 5" id="5"/>
          <p:cNvGrpSpPr/>
          <p:nvPr/>
        </p:nvGrpSpPr>
        <p:grpSpPr>
          <a:xfrm rot="0">
            <a:off x="16662247" y="8639828"/>
            <a:ext cx="1194106" cy="1236944"/>
            <a:chOff x="0" y="0"/>
            <a:chExt cx="812800" cy="841959"/>
          </a:xfrm>
        </p:grpSpPr>
        <p:sp>
          <p:nvSpPr>
            <p:cNvPr name="Freeform 6" id="6"/>
            <p:cNvSpPr/>
            <p:nvPr/>
          </p:nvSpPr>
          <p:spPr>
            <a:xfrm flipH="false" flipV="false" rot="0">
              <a:off x="0" y="0"/>
              <a:ext cx="812800" cy="841958"/>
            </a:xfrm>
            <a:custGeom>
              <a:avLst/>
              <a:gdLst/>
              <a:ahLst/>
              <a:cxnLst/>
              <a:rect r="r" b="b" t="t" l="l"/>
              <a:pathLst>
                <a:path h="841958" w="812800">
                  <a:moveTo>
                    <a:pt x="406400" y="0"/>
                  </a:moveTo>
                  <a:cubicBezTo>
                    <a:pt x="181951" y="0"/>
                    <a:pt x="0" y="188479"/>
                    <a:pt x="0" y="420979"/>
                  </a:cubicBezTo>
                  <a:cubicBezTo>
                    <a:pt x="0" y="653480"/>
                    <a:pt x="181951" y="841958"/>
                    <a:pt x="406400" y="841958"/>
                  </a:cubicBezTo>
                  <a:cubicBezTo>
                    <a:pt x="630849" y="841958"/>
                    <a:pt x="812800" y="653480"/>
                    <a:pt x="812800" y="420979"/>
                  </a:cubicBezTo>
                  <a:cubicBezTo>
                    <a:pt x="812800" y="188479"/>
                    <a:pt x="630849" y="0"/>
                    <a:pt x="406400" y="0"/>
                  </a:cubicBezTo>
                  <a:close/>
                </a:path>
              </a:pathLst>
            </a:custGeom>
            <a:solidFill>
              <a:srgbClr val="EAE4D2"/>
            </a:solidFill>
          </p:spPr>
        </p:sp>
        <p:sp>
          <p:nvSpPr>
            <p:cNvPr name="TextBox 7" id="7"/>
            <p:cNvSpPr txBox="true"/>
            <p:nvPr/>
          </p:nvSpPr>
          <p:spPr>
            <a:xfrm>
              <a:off x="76200" y="-63941"/>
              <a:ext cx="660400" cy="826966"/>
            </a:xfrm>
            <a:prstGeom prst="rect">
              <a:avLst/>
            </a:prstGeom>
          </p:spPr>
          <p:txBody>
            <a:bodyPr anchor="ctr" rtlCol="false" tIns="50800" lIns="50800" bIns="50800" rIns="50800"/>
            <a:lstStyle/>
            <a:p>
              <a:pPr algn="ctr">
                <a:lnSpc>
                  <a:spcPts val="6974"/>
                </a:lnSpc>
              </a:pPr>
              <a:r>
                <a:rPr lang="en-US" b="true" sz="4499">
                  <a:solidFill>
                    <a:srgbClr val="17726D"/>
                  </a:solidFill>
                  <a:latin typeface="Open Sans Medium"/>
                  <a:ea typeface="Open Sans Medium"/>
                  <a:cs typeface="Open Sans Medium"/>
                  <a:sym typeface="Open Sans Medium"/>
                </a:rPr>
                <a:t>9</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DAGqygV2pfM</dc:identifier>
  <dcterms:modified xsi:type="dcterms:W3CDTF">2011-08-01T06:04:30Z</dcterms:modified>
  <cp:revision>1</cp:revision>
  <dc:title>White Green Simple and Professional Business Pitch Deck Presentation</dc:title>
</cp:coreProperties>
</file>